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1" r:id="rId2"/>
    <p:sldMasterId id="2147483703" r:id="rId3"/>
    <p:sldMasterId id="2147483715" r:id="rId4"/>
    <p:sldMasterId id="2147483727" r:id="rId5"/>
  </p:sldMasterIdLst>
  <p:notesMasterIdLst>
    <p:notesMasterId r:id="rId62"/>
  </p:notesMasterIdLst>
  <p:sldIdLst>
    <p:sldId id="329" r:id="rId6"/>
    <p:sldId id="415" r:id="rId7"/>
    <p:sldId id="418" r:id="rId8"/>
    <p:sldId id="479" r:id="rId9"/>
    <p:sldId id="417" r:id="rId10"/>
    <p:sldId id="409" r:id="rId11"/>
    <p:sldId id="421" r:id="rId12"/>
    <p:sldId id="411" r:id="rId13"/>
    <p:sldId id="420" r:id="rId14"/>
    <p:sldId id="336" r:id="rId15"/>
    <p:sldId id="340" r:id="rId16"/>
    <p:sldId id="337" r:id="rId17"/>
    <p:sldId id="338" r:id="rId18"/>
    <p:sldId id="339" r:id="rId19"/>
    <p:sldId id="422" r:id="rId20"/>
    <p:sldId id="351" r:id="rId21"/>
    <p:sldId id="425" r:id="rId22"/>
    <p:sldId id="352" r:id="rId23"/>
    <p:sldId id="348" r:id="rId24"/>
    <p:sldId id="429" r:id="rId25"/>
    <p:sldId id="346" r:id="rId26"/>
    <p:sldId id="358" r:id="rId27"/>
    <p:sldId id="431" r:id="rId28"/>
    <p:sldId id="366" r:id="rId29"/>
    <p:sldId id="360" r:id="rId30"/>
    <p:sldId id="434" r:id="rId31"/>
    <p:sldId id="485" r:id="rId32"/>
    <p:sldId id="492" r:id="rId33"/>
    <p:sldId id="439" r:id="rId34"/>
    <p:sldId id="392" r:id="rId35"/>
    <p:sldId id="435" r:id="rId36"/>
    <p:sldId id="364" r:id="rId37"/>
    <p:sldId id="442" r:id="rId38"/>
    <p:sldId id="443" r:id="rId39"/>
    <p:sldId id="444" r:id="rId40"/>
    <p:sldId id="445" r:id="rId41"/>
    <p:sldId id="456" r:id="rId42"/>
    <p:sldId id="488" r:id="rId43"/>
    <p:sldId id="369" r:id="rId44"/>
    <p:sldId id="484" r:id="rId45"/>
    <p:sldId id="370" r:id="rId46"/>
    <p:sldId id="379" r:id="rId47"/>
    <p:sldId id="384" r:id="rId48"/>
    <p:sldId id="382" r:id="rId49"/>
    <p:sldId id="449" r:id="rId50"/>
    <p:sldId id="481" r:id="rId51"/>
    <p:sldId id="380" r:id="rId52"/>
    <p:sldId id="453" r:id="rId53"/>
    <p:sldId id="389" r:id="rId54"/>
    <p:sldId id="493" r:id="rId55"/>
    <p:sldId id="490" r:id="rId56"/>
    <p:sldId id="489" r:id="rId57"/>
    <p:sldId id="477" r:id="rId58"/>
    <p:sldId id="487" r:id="rId59"/>
    <p:sldId id="473" r:id="rId60"/>
    <p:sldId id="36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DFF"/>
    <a:srgbClr val="795CFF"/>
    <a:srgbClr val="3F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24" autoAdjust="0"/>
  </p:normalViewPr>
  <p:slideViewPr>
    <p:cSldViewPr snapToGrid="0" snapToObjects="1">
      <p:cViewPr>
        <p:scale>
          <a:sx n="100" d="100"/>
          <a:sy n="100" d="100"/>
        </p:scale>
        <p:origin x="-1168" y="-8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22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cheng-chuntu:Dropbox:MyPapers:ISCA13-Ladon:graph:Evaluation2-ISC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cheng-chuntu:Dropbox:MyPapers:ASPLOS14-Marlin:exp:PLX_DMA_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bandwidth!$A$3</c:f>
              <c:strCache>
                <c:ptCount val="1"/>
                <c:pt idx="0">
                  <c:v>SRIOV</c:v>
                </c:pt>
              </c:strCache>
            </c:strRef>
          </c:tx>
          <c:invertIfNegative val="0"/>
          <c:cat>
            <c:numRef>
              <c:f>bandwidth!$B$2:$H$2</c:f>
              <c:numCache>
                <c:formatCode>General</c:formatCode>
                <c:ptCount val="7"/>
                <c:pt idx="0">
                  <c:v>64.0</c:v>
                </c:pt>
                <c:pt idx="1">
                  <c:v>32.0</c:v>
                </c:pt>
                <c:pt idx="2">
                  <c:v>16.0</c:v>
                </c:pt>
                <c:pt idx="3">
                  <c:v>8.0</c:v>
                </c:pt>
                <c:pt idx="4">
                  <c:v>4.0</c:v>
                </c:pt>
                <c:pt idx="5">
                  <c:v>2.0</c:v>
                </c:pt>
                <c:pt idx="6">
                  <c:v>1.0</c:v>
                </c:pt>
              </c:numCache>
            </c:numRef>
          </c:cat>
          <c:val>
            <c:numRef>
              <c:f>bandwidth!$B$3:$H$3</c:f>
              <c:numCache>
                <c:formatCode>General</c:formatCode>
                <c:ptCount val="7"/>
                <c:pt idx="0">
                  <c:v>9.007000000000001</c:v>
                </c:pt>
                <c:pt idx="1">
                  <c:v>8.960000000000002</c:v>
                </c:pt>
                <c:pt idx="2">
                  <c:v>8.89433333333333</c:v>
                </c:pt>
                <c:pt idx="3">
                  <c:v>6.142499999999997</c:v>
                </c:pt>
                <c:pt idx="4">
                  <c:v>2.47896551724138</c:v>
                </c:pt>
                <c:pt idx="5">
                  <c:v>1.1448275862069</c:v>
                </c:pt>
                <c:pt idx="6">
                  <c:v>0.569</c:v>
                </c:pt>
              </c:numCache>
            </c:numRef>
          </c:val>
        </c:ser>
        <c:ser>
          <c:idx val="1"/>
          <c:order val="1"/>
          <c:tx>
            <c:strRef>
              <c:f>bandwidth!$A$4</c:f>
              <c:strCache>
                <c:ptCount val="1"/>
                <c:pt idx="0">
                  <c:v>MRIOV</c:v>
                </c:pt>
              </c:strCache>
            </c:strRef>
          </c:tx>
          <c:invertIfNegative val="0"/>
          <c:cat>
            <c:numRef>
              <c:f>bandwidth!$B$2:$H$2</c:f>
              <c:numCache>
                <c:formatCode>General</c:formatCode>
                <c:ptCount val="7"/>
                <c:pt idx="0">
                  <c:v>64.0</c:v>
                </c:pt>
                <c:pt idx="1">
                  <c:v>32.0</c:v>
                </c:pt>
                <c:pt idx="2">
                  <c:v>16.0</c:v>
                </c:pt>
                <c:pt idx="3">
                  <c:v>8.0</c:v>
                </c:pt>
                <c:pt idx="4">
                  <c:v>4.0</c:v>
                </c:pt>
                <c:pt idx="5">
                  <c:v>2.0</c:v>
                </c:pt>
                <c:pt idx="6">
                  <c:v>1.0</c:v>
                </c:pt>
              </c:numCache>
            </c:numRef>
          </c:cat>
          <c:val>
            <c:numRef>
              <c:f>bandwidth!$B$4:$H$4</c:f>
              <c:numCache>
                <c:formatCode>General</c:formatCode>
                <c:ptCount val="7"/>
                <c:pt idx="0">
                  <c:v>8.6</c:v>
                </c:pt>
                <c:pt idx="1">
                  <c:v>8.5</c:v>
                </c:pt>
                <c:pt idx="2">
                  <c:v>8.3933333333</c:v>
                </c:pt>
                <c:pt idx="3">
                  <c:v>6.10166666666667</c:v>
                </c:pt>
                <c:pt idx="4">
                  <c:v>2.43875</c:v>
                </c:pt>
                <c:pt idx="5">
                  <c:v>1.12666666666667</c:v>
                </c:pt>
                <c:pt idx="6">
                  <c:v>0.56675</c:v>
                </c:pt>
              </c:numCache>
            </c:numRef>
          </c:val>
        </c:ser>
        <c:ser>
          <c:idx val="2"/>
          <c:order val="2"/>
          <c:tx>
            <c:strRef>
              <c:f>bandwidth!$A$5</c:f>
              <c:strCache>
                <c:ptCount val="1"/>
                <c:pt idx="0">
                  <c:v>MRIOV+</c:v>
                </c:pt>
              </c:strCache>
            </c:strRef>
          </c:tx>
          <c:invertIfNegative val="0"/>
          <c:cat>
            <c:numRef>
              <c:f>bandwidth!$B$2:$H$2</c:f>
              <c:numCache>
                <c:formatCode>General</c:formatCode>
                <c:ptCount val="7"/>
                <c:pt idx="0">
                  <c:v>64.0</c:v>
                </c:pt>
                <c:pt idx="1">
                  <c:v>32.0</c:v>
                </c:pt>
                <c:pt idx="2">
                  <c:v>16.0</c:v>
                </c:pt>
                <c:pt idx="3">
                  <c:v>8.0</c:v>
                </c:pt>
                <c:pt idx="4">
                  <c:v>4.0</c:v>
                </c:pt>
                <c:pt idx="5">
                  <c:v>2.0</c:v>
                </c:pt>
                <c:pt idx="6">
                  <c:v>1.0</c:v>
                </c:pt>
              </c:numCache>
            </c:numRef>
          </c:cat>
          <c:val>
            <c:numRef>
              <c:f>bandwidth!$B$5:$H$5</c:f>
              <c:numCache>
                <c:formatCode>General</c:formatCode>
                <c:ptCount val="7"/>
                <c:pt idx="0">
                  <c:v>9.0</c:v>
                </c:pt>
                <c:pt idx="1">
                  <c:v>8.88</c:v>
                </c:pt>
                <c:pt idx="2">
                  <c:v>8.89433333333333</c:v>
                </c:pt>
                <c:pt idx="3">
                  <c:v>6.149999999999999</c:v>
                </c:pt>
                <c:pt idx="4">
                  <c:v>2.47896551724138</c:v>
                </c:pt>
                <c:pt idx="5">
                  <c:v>1.1</c:v>
                </c:pt>
                <c:pt idx="6">
                  <c:v>0.569</c:v>
                </c:pt>
              </c:numCache>
            </c:numRef>
          </c:val>
        </c:ser>
        <c:dLbls>
          <c:showLegendKey val="0"/>
          <c:showVal val="0"/>
          <c:showCatName val="0"/>
          <c:showSerName val="0"/>
          <c:showPercent val="0"/>
          <c:showBubbleSize val="0"/>
        </c:dLbls>
        <c:gapWidth val="150"/>
        <c:shape val="box"/>
        <c:axId val="563982712"/>
        <c:axId val="563981496"/>
        <c:axId val="0"/>
      </c:bar3DChart>
      <c:catAx>
        <c:axId val="563982712"/>
        <c:scaling>
          <c:orientation val="minMax"/>
        </c:scaling>
        <c:delete val="0"/>
        <c:axPos val="b"/>
        <c:title>
          <c:tx>
            <c:rich>
              <a:bodyPr/>
              <a:lstStyle/>
              <a:p>
                <a:pPr>
                  <a:defRPr sz="1800"/>
                </a:pPr>
                <a:r>
                  <a:rPr lang="en-US" sz="1800" b="1" i="0" baseline="0">
                    <a:effectLst/>
                  </a:rPr>
                  <a:t>Message Size (Kbytes)</a:t>
                </a:r>
                <a:endParaRPr lang="en-US" sz="1800">
                  <a:effectLst/>
                </a:endParaRPr>
              </a:p>
            </c:rich>
          </c:tx>
          <c:layout/>
          <c:overlay val="0"/>
        </c:title>
        <c:numFmt formatCode="General" sourceLinked="1"/>
        <c:majorTickMark val="out"/>
        <c:minorTickMark val="none"/>
        <c:tickLblPos val="nextTo"/>
        <c:txPr>
          <a:bodyPr/>
          <a:lstStyle/>
          <a:p>
            <a:pPr>
              <a:defRPr sz="1800"/>
            </a:pPr>
            <a:endParaRPr lang="en-US"/>
          </a:p>
        </c:txPr>
        <c:crossAx val="563981496"/>
        <c:crosses val="autoZero"/>
        <c:auto val="1"/>
        <c:lblAlgn val="ctr"/>
        <c:lblOffset val="100"/>
        <c:noMultiLvlLbl val="0"/>
      </c:catAx>
      <c:valAx>
        <c:axId val="563981496"/>
        <c:scaling>
          <c:orientation val="minMax"/>
        </c:scaling>
        <c:delete val="0"/>
        <c:axPos val="l"/>
        <c:majorGridlines/>
        <c:title>
          <c:tx>
            <c:rich>
              <a:bodyPr rot="-5400000" vert="horz"/>
              <a:lstStyle/>
              <a:p>
                <a:pPr>
                  <a:defRPr sz="1800"/>
                </a:pPr>
                <a:r>
                  <a:rPr lang="en-US" sz="1800" b="1" i="0" baseline="0">
                    <a:effectLst/>
                  </a:rPr>
                  <a:t>Bandwidth (Gbps)</a:t>
                </a:r>
                <a:endParaRPr lang="en-US" sz="1800">
                  <a:effectLst/>
                </a:endParaRPr>
              </a:p>
            </c:rich>
          </c:tx>
          <c:layout/>
          <c:overlay val="0"/>
        </c:title>
        <c:numFmt formatCode="General" sourceLinked="1"/>
        <c:majorTickMark val="out"/>
        <c:minorTickMark val="none"/>
        <c:tickLblPos val="nextTo"/>
        <c:txPr>
          <a:bodyPr/>
          <a:lstStyle/>
          <a:p>
            <a:pPr>
              <a:defRPr sz="1800"/>
            </a:pPr>
            <a:endParaRPr lang="en-US"/>
          </a:p>
        </c:txPr>
        <c:crossAx val="563982712"/>
        <c:crosses val="autoZero"/>
        <c:crossBetween val="between"/>
      </c:valAx>
    </c:plotArea>
    <c:legend>
      <c:legendPos val="t"/>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tcpudp!$A$6</c:f>
              <c:strCache>
                <c:ptCount val="1"/>
                <c:pt idx="0">
                  <c:v>TCP unaligned</c:v>
                </c:pt>
              </c:strCache>
            </c:strRef>
          </c:tx>
          <c:cat>
            <c:numRef>
              <c:f>tcpudp!$B$5:$H$5</c:f>
              <c:numCache>
                <c:formatCode>General</c:formatCode>
                <c:ptCount val="7"/>
                <c:pt idx="0">
                  <c:v>65536.0</c:v>
                </c:pt>
                <c:pt idx="1">
                  <c:v>32768.0</c:v>
                </c:pt>
                <c:pt idx="2">
                  <c:v>16384.0</c:v>
                </c:pt>
                <c:pt idx="3">
                  <c:v>8192.0</c:v>
                </c:pt>
                <c:pt idx="4">
                  <c:v>4096.0</c:v>
                </c:pt>
                <c:pt idx="5">
                  <c:v>2048.0</c:v>
                </c:pt>
                <c:pt idx="6">
                  <c:v>1024.0</c:v>
                </c:pt>
              </c:numCache>
            </c:numRef>
          </c:cat>
          <c:val>
            <c:numRef>
              <c:f>tcpudp!$B$6:$H$6</c:f>
              <c:numCache>
                <c:formatCode>General</c:formatCode>
                <c:ptCount val="7"/>
                <c:pt idx="0">
                  <c:v>11.0</c:v>
                </c:pt>
                <c:pt idx="1">
                  <c:v>9.5</c:v>
                </c:pt>
                <c:pt idx="2">
                  <c:v>5.5</c:v>
                </c:pt>
                <c:pt idx="3">
                  <c:v>5.0</c:v>
                </c:pt>
                <c:pt idx="4">
                  <c:v>2.0</c:v>
                </c:pt>
                <c:pt idx="5">
                  <c:v>1.0</c:v>
                </c:pt>
                <c:pt idx="6">
                  <c:v>0.5</c:v>
                </c:pt>
              </c:numCache>
            </c:numRef>
          </c:val>
          <c:smooth val="0"/>
        </c:ser>
        <c:ser>
          <c:idx val="1"/>
          <c:order val="1"/>
          <c:tx>
            <c:strRef>
              <c:f>tcpudp!$A$7</c:f>
              <c:strCache>
                <c:ptCount val="1"/>
                <c:pt idx="0">
                  <c:v>TCP aligned+copy</c:v>
                </c:pt>
              </c:strCache>
            </c:strRef>
          </c:tx>
          <c:cat>
            <c:numRef>
              <c:f>tcpudp!$B$5:$H$5</c:f>
              <c:numCache>
                <c:formatCode>General</c:formatCode>
                <c:ptCount val="7"/>
                <c:pt idx="0">
                  <c:v>65536.0</c:v>
                </c:pt>
                <c:pt idx="1">
                  <c:v>32768.0</c:v>
                </c:pt>
                <c:pt idx="2">
                  <c:v>16384.0</c:v>
                </c:pt>
                <c:pt idx="3">
                  <c:v>8192.0</c:v>
                </c:pt>
                <c:pt idx="4">
                  <c:v>4096.0</c:v>
                </c:pt>
                <c:pt idx="5">
                  <c:v>2048.0</c:v>
                </c:pt>
                <c:pt idx="6">
                  <c:v>1024.0</c:v>
                </c:pt>
              </c:numCache>
            </c:numRef>
          </c:cat>
          <c:val>
            <c:numRef>
              <c:f>tcpudp!$B$7:$H$7</c:f>
              <c:numCache>
                <c:formatCode>General</c:formatCode>
                <c:ptCount val="7"/>
                <c:pt idx="0">
                  <c:v>19.0</c:v>
                </c:pt>
                <c:pt idx="1">
                  <c:v>18.0</c:v>
                </c:pt>
                <c:pt idx="2">
                  <c:v>17.9</c:v>
                </c:pt>
                <c:pt idx="3">
                  <c:v>15.3</c:v>
                </c:pt>
                <c:pt idx="4">
                  <c:v>9.8</c:v>
                </c:pt>
                <c:pt idx="5">
                  <c:v>4.8</c:v>
                </c:pt>
                <c:pt idx="6">
                  <c:v>2.0</c:v>
                </c:pt>
              </c:numCache>
            </c:numRef>
          </c:val>
          <c:smooth val="0"/>
        </c:ser>
        <c:ser>
          <c:idx val="2"/>
          <c:order val="2"/>
          <c:tx>
            <c:strRef>
              <c:f>tcpudp!$A$8</c:f>
              <c:strCache>
                <c:ptCount val="1"/>
                <c:pt idx="0">
                  <c:v>TCP aligned</c:v>
                </c:pt>
              </c:strCache>
            </c:strRef>
          </c:tx>
          <c:cat>
            <c:numRef>
              <c:f>tcpudp!$B$5:$H$5</c:f>
              <c:numCache>
                <c:formatCode>General</c:formatCode>
                <c:ptCount val="7"/>
                <c:pt idx="0">
                  <c:v>65536.0</c:v>
                </c:pt>
                <c:pt idx="1">
                  <c:v>32768.0</c:v>
                </c:pt>
                <c:pt idx="2">
                  <c:v>16384.0</c:v>
                </c:pt>
                <c:pt idx="3">
                  <c:v>8192.0</c:v>
                </c:pt>
                <c:pt idx="4">
                  <c:v>4096.0</c:v>
                </c:pt>
                <c:pt idx="5">
                  <c:v>2048.0</c:v>
                </c:pt>
                <c:pt idx="6">
                  <c:v>1024.0</c:v>
                </c:pt>
              </c:numCache>
            </c:numRef>
          </c:cat>
          <c:val>
            <c:numRef>
              <c:f>tcpudp!$B$8:$H$8</c:f>
              <c:numCache>
                <c:formatCode>General</c:formatCode>
                <c:ptCount val="7"/>
                <c:pt idx="0">
                  <c:v>19.6</c:v>
                </c:pt>
                <c:pt idx="1">
                  <c:v>19.0</c:v>
                </c:pt>
                <c:pt idx="2">
                  <c:v>17.0</c:v>
                </c:pt>
                <c:pt idx="3">
                  <c:v>15.0</c:v>
                </c:pt>
                <c:pt idx="4">
                  <c:v>11.0</c:v>
                </c:pt>
                <c:pt idx="5">
                  <c:v>6.0</c:v>
                </c:pt>
                <c:pt idx="6">
                  <c:v>2.0</c:v>
                </c:pt>
              </c:numCache>
            </c:numRef>
          </c:val>
          <c:smooth val="0"/>
        </c:ser>
        <c:ser>
          <c:idx val="3"/>
          <c:order val="3"/>
          <c:tx>
            <c:strRef>
              <c:f>tcpudp!$A$9</c:f>
              <c:strCache>
                <c:ptCount val="1"/>
                <c:pt idx="0">
                  <c:v>UDP aligned</c:v>
                </c:pt>
              </c:strCache>
            </c:strRef>
          </c:tx>
          <c:cat>
            <c:numRef>
              <c:f>tcpudp!$B$5:$H$5</c:f>
              <c:numCache>
                <c:formatCode>General</c:formatCode>
                <c:ptCount val="7"/>
                <c:pt idx="0">
                  <c:v>65536.0</c:v>
                </c:pt>
                <c:pt idx="1">
                  <c:v>32768.0</c:v>
                </c:pt>
                <c:pt idx="2">
                  <c:v>16384.0</c:v>
                </c:pt>
                <c:pt idx="3">
                  <c:v>8192.0</c:v>
                </c:pt>
                <c:pt idx="4">
                  <c:v>4096.0</c:v>
                </c:pt>
                <c:pt idx="5">
                  <c:v>2048.0</c:v>
                </c:pt>
                <c:pt idx="6">
                  <c:v>1024.0</c:v>
                </c:pt>
              </c:numCache>
            </c:numRef>
          </c:cat>
          <c:val>
            <c:numRef>
              <c:f>tcpudp!$B$9:$H$9</c:f>
              <c:numCache>
                <c:formatCode>General</c:formatCode>
                <c:ptCount val="7"/>
                <c:pt idx="0">
                  <c:v>19.9</c:v>
                </c:pt>
                <c:pt idx="1">
                  <c:v>19.02</c:v>
                </c:pt>
                <c:pt idx="2">
                  <c:v>17.982</c:v>
                </c:pt>
                <c:pt idx="3">
                  <c:v>15.954</c:v>
                </c:pt>
                <c:pt idx="4">
                  <c:v>11.433</c:v>
                </c:pt>
                <c:pt idx="5">
                  <c:v>6.181999999999999</c:v>
                </c:pt>
                <c:pt idx="6">
                  <c:v>2.992</c:v>
                </c:pt>
              </c:numCache>
            </c:numRef>
          </c:val>
          <c:smooth val="0"/>
        </c:ser>
        <c:dLbls>
          <c:showLegendKey val="0"/>
          <c:showVal val="0"/>
          <c:showCatName val="0"/>
          <c:showSerName val="0"/>
          <c:showPercent val="0"/>
          <c:showBubbleSize val="0"/>
        </c:dLbls>
        <c:marker val="1"/>
        <c:smooth val="0"/>
        <c:axId val="566371832"/>
        <c:axId val="566377704"/>
      </c:lineChart>
      <c:catAx>
        <c:axId val="566371832"/>
        <c:scaling>
          <c:orientation val="minMax"/>
        </c:scaling>
        <c:delete val="0"/>
        <c:axPos val="b"/>
        <c:title>
          <c:tx>
            <c:rich>
              <a:bodyPr/>
              <a:lstStyle/>
              <a:p>
                <a:pPr>
                  <a:defRPr/>
                </a:pPr>
                <a:r>
                  <a:rPr lang="en-US" sz="1200" b="1" i="0" baseline="0">
                    <a:effectLst/>
                  </a:rPr>
                  <a:t>Message Size (Byte)</a:t>
                </a:r>
                <a:endParaRPr lang="en-US" sz="1200">
                  <a:effectLst/>
                </a:endParaRPr>
              </a:p>
            </c:rich>
          </c:tx>
          <c:layout/>
          <c:overlay val="0"/>
        </c:title>
        <c:numFmt formatCode="General" sourceLinked="1"/>
        <c:majorTickMark val="out"/>
        <c:minorTickMark val="none"/>
        <c:tickLblPos val="nextTo"/>
        <c:txPr>
          <a:bodyPr/>
          <a:lstStyle/>
          <a:p>
            <a:pPr>
              <a:defRPr sz="1200"/>
            </a:pPr>
            <a:endParaRPr lang="en-US"/>
          </a:p>
        </c:txPr>
        <c:crossAx val="566377704"/>
        <c:crosses val="autoZero"/>
        <c:auto val="1"/>
        <c:lblAlgn val="ctr"/>
        <c:lblOffset val="100"/>
        <c:noMultiLvlLbl val="0"/>
      </c:catAx>
      <c:valAx>
        <c:axId val="566377704"/>
        <c:scaling>
          <c:orientation val="minMax"/>
          <c:max val="22.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200" b="1" i="0" baseline="0">
                    <a:effectLst/>
                  </a:rPr>
                  <a:t>Bandwidth (Gbps)</a:t>
                </a:r>
                <a:endParaRPr lang="en-US" sz="1200">
                  <a:effectLst/>
                </a:endParaRPr>
              </a:p>
            </c:rich>
          </c:tx>
          <c:layout/>
          <c:overlay val="0"/>
        </c:title>
        <c:numFmt formatCode="General" sourceLinked="1"/>
        <c:majorTickMark val="out"/>
        <c:minorTickMark val="none"/>
        <c:tickLblPos val="nextTo"/>
        <c:txPr>
          <a:bodyPr/>
          <a:lstStyle/>
          <a:p>
            <a:pPr>
              <a:defRPr sz="1200"/>
            </a:pPr>
            <a:endParaRPr lang="en-US"/>
          </a:p>
        </c:txPr>
        <c:crossAx val="566371832"/>
        <c:crosses val="autoZero"/>
        <c:crossBetween val="between"/>
        <c:majorUnit val="2.0"/>
      </c:valAx>
    </c:plotArea>
    <c:legend>
      <c:legendPos val="r"/>
      <c:layout>
        <c:manualLayout>
          <c:xMode val="edge"/>
          <c:yMode val="edge"/>
          <c:x val="0.725295508274232"/>
          <c:y val="0.023008871628603"/>
          <c:w val="0.251447030915979"/>
          <c:h val="0.407212740941319"/>
        </c:manualLayout>
      </c:layout>
      <c:overlay val="1"/>
      <c:spPr>
        <a:solidFill>
          <a:schemeClr val="bg1"/>
        </a:solidFill>
        <a:ln>
          <a:solidFill>
            <a:schemeClr val="tx1">
              <a:lumMod val="75000"/>
              <a:lumOff val="25000"/>
            </a:schemeClr>
          </a:solidFill>
        </a:ln>
      </c:spPr>
      <c:txPr>
        <a:bodyPr/>
        <a:lstStyle/>
        <a:p>
          <a:pPr>
            <a:defRPr sz="12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CE51B-D12E-9D42-A8F6-031DF160B5A1}" type="datetimeFigureOut">
              <a:rPr lang="en-US" smtClean="0"/>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804BE-D87F-8648-BDB8-E96E3161EC97}" type="slidenum">
              <a:rPr lang="en-US" smtClean="0"/>
              <a:t>‹#›</a:t>
            </a:fld>
            <a:endParaRPr lang="en-US"/>
          </a:p>
        </p:txBody>
      </p:sp>
    </p:spTree>
    <p:extLst>
      <p:ext uri="{BB962C8B-B14F-4D97-AF65-F5344CB8AC3E}">
        <p14:creationId xmlns:p14="http://schemas.microsoft.com/office/powerpoint/2010/main" val="3872955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Hyperscale</a:t>
            </a:r>
            <a:r>
              <a:rPr lang="en-US" sz="1200" kern="1200" dirty="0" smtClean="0">
                <a:solidFill>
                  <a:schemeClr val="tx1"/>
                </a:solidFill>
                <a:latin typeface="+mn-lt"/>
                <a:ea typeface="+mn-ea"/>
                <a:cs typeface="+mn-cs"/>
              </a:rPr>
              <a:t> data centers increasingly use a rack rather than a machine as the basic building block.</a:t>
            </a:r>
          </a:p>
          <a:p>
            <a:r>
              <a:rPr lang="en-US" sz="1200" kern="1200" dirty="0" smtClean="0">
                <a:solidFill>
                  <a:schemeClr val="tx1"/>
                </a:solidFill>
                <a:latin typeface="+mn-lt"/>
                <a:ea typeface="+mn-ea"/>
                <a:cs typeface="+mn-cs"/>
              </a:rPr>
              <a:t>A disaggregated rack architecture, in which a rack consists of a CPU/memory pool, a disk pool, and a network interface (NIC) pool, which are connected through a high-bandwidth and low-latency rack-area network.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Operationally, a major advantage of the disaggregated rack architecture is that it allows different system components, i.e. CPU, memory, disk and NIC, to be upgraded according to their own technology cycle. </a:t>
            </a:r>
          </a:p>
          <a:p>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2</a:t>
            </a:fld>
            <a:endParaRPr lang="en-US"/>
          </a:p>
        </p:txBody>
      </p:sp>
    </p:spTree>
    <p:extLst>
      <p:ext uri="{BB962C8B-B14F-4D97-AF65-F5344CB8AC3E}">
        <p14:creationId xmlns:p14="http://schemas.microsoft.com/office/powerpoint/2010/main" val="220112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 course, this accessibility is carefully regulated through various mapping tables, specifically, EPT, IOMMU and device ID table.</a:t>
            </a:r>
          </a:p>
          <a:p>
            <a:endParaRPr lang="en-US" dirty="0"/>
          </a:p>
        </p:txBody>
      </p:sp>
      <p:sp>
        <p:nvSpPr>
          <p:cNvPr id="4" name="Slide Number Placeholder 3"/>
          <p:cNvSpPr>
            <a:spLocks noGrp="1"/>
          </p:cNvSpPr>
          <p:nvPr>
            <p:ph type="sldNum" sz="quarter" idx="10"/>
          </p:nvPr>
        </p:nvSpPr>
        <p:spPr/>
        <p:txBody>
          <a:bodyPr/>
          <a:lstStyle/>
          <a:p>
            <a:fld id="{9DB5F4D2-5E9A-D84E-ADD5-F92263D2994F}" type="slidenum">
              <a:rPr lang="en-US" smtClean="0"/>
              <a:t>16</a:t>
            </a:fld>
            <a:endParaRPr lang="en-US"/>
          </a:p>
        </p:txBody>
      </p:sp>
    </p:spTree>
    <p:extLst>
      <p:ext uri="{BB962C8B-B14F-4D97-AF65-F5344CB8AC3E}">
        <p14:creationId xmlns:p14="http://schemas.microsoft.com/office/powerpoint/2010/main" val="201277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20</a:t>
            </a:fld>
            <a:endParaRPr lang="en-US"/>
          </a:p>
        </p:txBody>
      </p:sp>
    </p:spTree>
    <p:extLst>
      <p:ext uri="{BB962C8B-B14F-4D97-AF65-F5344CB8AC3E}">
        <p14:creationId xmlns:p14="http://schemas.microsoft.com/office/powerpoint/2010/main" val="101831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a:t>
            </a:r>
            <a:r>
              <a:rPr lang="en-US" baseline="0" dirty="0" smtClean="0"/>
              <a:t> </a:t>
            </a:r>
            <a:r>
              <a:rPr lang="en-US" baseline="0" dirty="0" err="1" smtClean="0"/>
              <a:t>quickdata</a:t>
            </a:r>
            <a:r>
              <a:rPr lang="en-US" baseline="0" dirty="0" smtClean="0"/>
              <a:t> </a:t>
            </a:r>
            <a:r>
              <a:rPr lang="en-US" baseline="0" dirty="0" err="1" smtClean="0"/>
              <a:t>dma</a:t>
            </a:r>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25</a:t>
            </a:fld>
            <a:endParaRPr lang="en-US"/>
          </a:p>
        </p:txBody>
      </p:sp>
    </p:spTree>
    <p:extLst>
      <p:ext uri="{BB962C8B-B14F-4D97-AF65-F5344CB8AC3E}">
        <p14:creationId xmlns:p14="http://schemas.microsoft.com/office/powerpoint/2010/main" val="349893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 course, this accessibility is carefully regulated through various mapping tables, specifically, EPT, IOMMU and device ID table.</a:t>
            </a:r>
          </a:p>
          <a:p>
            <a:endParaRPr lang="en-US" dirty="0"/>
          </a:p>
        </p:txBody>
      </p:sp>
      <p:sp>
        <p:nvSpPr>
          <p:cNvPr id="4" name="Slide Number Placeholder 3"/>
          <p:cNvSpPr>
            <a:spLocks noGrp="1"/>
          </p:cNvSpPr>
          <p:nvPr>
            <p:ph type="sldNum" sz="quarter" idx="10"/>
          </p:nvPr>
        </p:nvSpPr>
        <p:spPr/>
        <p:txBody>
          <a:bodyPr/>
          <a:lstStyle/>
          <a:p>
            <a:fld id="{9DB5F4D2-5E9A-D84E-ADD5-F92263D2994F}" type="slidenum">
              <a:rPr lang="en-US" smtClean="0"/>
              <a:t>30</a:t>
            </a:fld>
            <a:endParaRPr lang="en-US"/>
          </a:p>
        </p:txBody>
      </p:sp>
    </p:spTree>
    <p:extLst>
      <p:ext uri="{BB962C8B-B14F-4D97-AF65-F5344CB8AC3E}">
        <p14:creationId xmlns:p14="http://schemas.microsoft.com/office/powerpoint/2010/main" val="201277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emulate a twitter-like workload and measure the peak requests served per second (RPS) while maintaining 10ms latency for at least 95% of requests.</a:t>
            </a:r>
            <a:endParaRPr lang="en-US" dirty="0" smtClean="0"/>
          </a:p>
          <a:p>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45</a:t>
            </a:fld>
            <a:endParaRPr lang="en-US"/>
          </a:p>
        </p:txBody>
      </p:sp>
    </p:spTree>
    <p:extLst>
      <p:ext uri="{BB962C8B-B14F-4D97-AF65-F5344CB8AC3E}">
        <p14:creationId xmlns:p14="http://schemas.microsoft.com/office/powerpoint/2010/main" val="246175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support</a:t>
            </a:r>
            <a:r>
              <a:rPr lang="en-US" baseline="0" dirty="0" smtClean="0"/>
              <a:t> the three communication primitives,</a:t>
            </a:r>
          </a:p>
          <a:p>
            <a:r>
              <a:rPr lang="en-US" baseline="0" dirty="0" smtClean="0"/>
              <a:t>We first need to construct a global memory pool or global memory address space, by allowing all hosts memory address space to be accessible from all other hosts</a:t>
            </a:r>
          </a:p>
          <a:p>
            <a:r>
              <a:rPr lang="en-US" baseline="0" dirty="0" smtClean="0"/>
              <a:t>The construction requires </a:t>
            </a:r>
            <a:r>
              <a:rPr lang="en-US" sz="1200" kern="1200" dirty="0" smtClean="0">
                <a:solidFill>
                  <a:schemeClr val="tx1"/>
                </a:solidFill>
                <a:latin typeface="+mn-lt"/>
                <a:ea typeface="+mn-ea"/>
                <a:cs typeface="+mn-cs"/>
              </a:rPr>
              <a:t>two address translations; </a:t>
            </a:r>
          </a:p>
          <a:p>
            <a:r>
              <a:rPr lang="en-US" sz="1200" kern="1200" dirty="0" smtClean="0">
                <a:solidFill>
                  <a:schemeClr val="tx1"/>
                </a:solidFill>
                <a:latin typeface="+mn-lt"/>
                <a:ea typeface="+mn-ea"/>
                <a:cs typeface="+mn-cs"/>
              </a:rPr>
              <a:t>one set up by the MH to map the physical memory of every attached machine to the MH’s physical memory address space, as shown in (a), and the other done by each attached machine to map the MH’s physical memory address space into its own local physical address space, as shown in (b).</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735FEF-B7CE-3043-BC6B-18B642FD44AC}" type="slidenum">
              <a:rPr lang="en-US" smtClean="0"/>
              <a:t>56</a:t>
            </a:fld>
            <a:endParaRPr lang="en-US"/>
          </a:p>
        </p:txBody>
      </p:sp>
    </p:spTree>
    <p:extLst>
      <p:ext uri="{BB962C8B-B14F-4D97-AF65-F5344CB8AC3E}">
        <p14:creationId xmlns:p14="http://schemas.microsoft.com/office/powerpoint/2010/main" val="406869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enabling technology or the requirements</a:t>
            </a:r>
            <a:r>
              <a:rPr lang="en-US" baseline="0" dirty="0" smtClean="0"/>
              <a:t> </a:t>
            </a:r>
            <a:r>
              <a:rPr lang="en-US" dirty="0" smtClean="0"/>
              <a:t>for disaggregated</a:t>
            </a:r>
            <a:r>
              <a:rPr lang="en-US" baseline="0" dirty="0" smtClean="0"/>
              <a:t> rack architecture includes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key enabling technology for the disaggregated rack architecture is a </a:t>
            </a:r>
            <a:r>
              <a:rPr lang="en-US" dirty="0" smtClean="0"/>
              <a:t>High-speed rack-area networking that allows direct memory access</a:t>
            </a:r>
          </a:p>
          <a:p>
            <a:r>
              <a:rPr lang="en-US" sz="1400" dirty="0" smtClean="0"/>
              <a:t>Today every</a:t>
            </a:r>
            <a:r>
              <a:rPr lang="en-US" sz="1400" baseline="0" dirty="0" smtClean="0"/>
              <a:t> server has an on-board </a:t>
            </a:r>
            <a:r>
              <a:rPr lang="en-US" sz="1400" baseline="0" dirty="0" err="1" smtClean="0"/>
              <a:t>PCIe</a:t>
            </a:r>
            <a:r>
              <a:rPr lang="en-US" sz="1400" baseline="0" dirty="0" smtClean="0"/>
              <a:t> bus </a:t>
            </a:r>
          </a:p>
          <a:p>
            <a:r>
              <a:rPr lang="en-US" sz="1400" baseline="0" dirty="0" smtClean="0"/>
              <a:t>We propos a hybrid TOR switch that consists of both </a:t>
            </a:r>
            <a:r>
              <a:rPr lang="en-US" sz="1400" baseline="0" dirty="0" err="1" smtClean="0"/>
              <a:t>PCIe</a:t>
            </a:r>
            <a:r>
              <a:rPr lang="en-US" sz="1400" baseline="0" dirty="0" smtClean="0"/>
              <a:t> port and Ethernet ports</a:t>
            </a:r>
          </a:p>
          <a:p>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3</a:t>
            </a:fld>
            <a:endParaRPr lang="en-US"/>
          </a:p>
        </p:txBody>
      </p:sp>
    </p:spTree>
    <p:extLst>
      <p:ext uri="{BB962C8B-B14F-4D97-AF65-F5344CB8AC3E}">
        <p14:creationId xmlns:p14="http://schemas.microsoft.com/office/powerpoint/2010/main" val="28969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From the architectural standpoint, rack disaggregation decouples CPU/memory from I/O devices such as disk controllers and network interfaces, </a:t>
            </a:r>
          </a:p>
          <a:p>
            <a:r>
              <a:rPr lang="en-US" sz="1200" kern="1200" dirty="0" smtClean="0">
                <a:solidFill>
                  <a:schemeClr val="tx1"/>
                </a:solidFill>
                <a:latin typeface="+mn-lt"/>
                <a:ea typeface="+mn-ea"/>
                <a:cs typeface="+mn-cs"/>
              </a:rPr>
              <a:t>and enables more efficient, flexible and robust I/O resource sharing.</a:t>
            </a:r>
            <a:endParaRPr lang="en-US" sz="1100" kern="1200" dirty="0" smtClean="0">
              <a:solidFill>
                <a:schemeClr val="tx1"/>
              </a:solidFill>
              <a:latin typeface="+mn-lt"/>
              <a:ea typeface="+mn-ea"/>
              <a:cs typeface="+mn-cs"/>
            </a:endParaRPr>
          </a:p>
          <a:p>
            <a:endParaRPr lang="en-US" dirty="0" smtClean="0"/>
          </a:p>
          <a:p>
            <a:r>
              <a:rPr lang="en-US" dirty="0" smtClean="0"/>
              <a:t>The figure</a:t>
            </a:r>
            <a:r>
              <a:rPr lang="en-US" baseline="0" dirty="0" smtClean="0"/>
              <a:t> below shows the idea of I/O disaggregation,</a:t>
            </a:r>
          </a:p>
          <a:p>
            <a:r>
              <a:rPr lang="en-US" dirty="0" smtClean="0"/>
              <a:t>We have non-virtualized</a:t>
            </a:r>
            <a:r>
              <a:rPr lang="en-US" baseline="0" dirty="0" smtClean="0"/>
              <a:t> host which runs the traditional OS, and virtualized host with multiple virtual machines</a:t>
            </a:r>
          </a:p>
          <a:p>
            <a:r>
              <a:rPr lang="en-US" baseline="0" dirty="0" smtClean="0"/>
              <a:t>Each server extend their </a:t>
            </a:r>
            <a:r>
              <a:rPr lang="en-US" baseline="0" dirty="0" err="1" smtClean="0"/>
              <a:t>PCIe</a:t>
            </a:r>
            <a:r>
              <a:rPr lang="en-US" baseline="0" dirty="0" smtClean="0"/>
              <a:t> bus from its motherboard into a </a:t>
            </a:r>
            <a:r>
              <a:rPr lang="en-US" baseline="0" dirty="0" err="1" smtClean="0"/>
              <a:t>PCIe</a:t>
            </a:r>
            <a:r>
              <a:rPr lang="en-US" baseline="0" dirty="0" smtClean="0"/>
              <a:t> switch using </a:t>
            </a:r>
            <a:r>
              <a:rPr lang="en-US" baseline="0" dirty="0" err="1" smtClean="0"/>
              <a:t>PCIe</a:t>
            </a:r>
            <a:r>
              <a:rPr lang="en-US" baseline="0" dirty="0" smtClean="0"/>
              <a:t> expansion card. </a:t>
            </a:r>
          </a:p>
          <a:p>
            <a:endParaRPr lang="en-US" baseline="0" dirty="0" smtClean="0"/>
          </a:p>
          <a:p>
            <a:r>
              <a:rPr lang="en-US" baseline="0" dirty="0" smtClean="0"/>
              <a:t>Instead of using Ethernet switch, the </a:t>
            </a:r>
            <a:r>
              <a:rPr lang="en-US" baseline="0" dirty="0" err="1" smtClean="0"/>
              <a:t>PCIe</a:t>
            </a:r>
            <a:r>
              <a:rPr lang="en-US" baseline="0" dirty="0" smtClean="0"/>
              <a:t> switch becomes the new </a:t>
            </a:r>
            <a:r>
              <a:rPr lang="en-US" baseline="0" dirty="0" err="1" smtClean="0"/>
              <a:t>ToR</a:t>
            </a:r>
            <a:r>
              <a:rPr lang="en-US" baseline="0" dirty="0" smtClean="0"/>
              <a:t> switch, which requires to support intra-rack communication, the communication between servers</a:t>
            </a:r>
          </a:p>
          <a:p>
            <a:r>
              <a:rPr lang="en-US" baseline="0" dirty="0" smtClean="0"/>
              <a:t>And the inter-rack communication, the communication out of the rack.</a:t>
            </a:r>
          </a:p>
          <a:p>
            <a:endParaRPr lang="en-US" dirty="0" smtClean="0"/>
          </a:p>
          <a:p>
            <a:r>
              <a:rPr lang="en-US" dirty="0" smtClean="0"/>
              <a:t>The benefits</a:t>
            </a:r>
            <a:r>
              <a:rPr lang="en-US" baseline="0" dirty="0" smtClean="0"/>
              <a:t> of I/O device disaggregation include </a:t>
            </a:r>
          </a:p>
          <a:p>
            <a:r>
              <a:rPr lang="en-US" baseline="0" dirty="0" smtClean="0"/>
              <a:t>Reduce cost: because the I/O devices are shared in a rack so </a:t>
            </a:r>
          </a:p>
          <a:p>
            <a:r>
              <a:rPr lang="en-US" baseline="0" dirty="0" smtClean="0"/>
              <a:t>And by leveraging the statistical multiplexing, each device can be full utilized, no device is idling </a:t>
            </a:r>
          </a:p>
          <a:p>
            <a:r>
              <a:rPr lang="en-US" baseline="0" dirty="0" smtClean="0"/>
              <a:t>Power efficient: </a:t>
            </a:r>
            <a:r>
              <a:rPr lang="en-US" sz="1200" kern="1200" dirty="0" err="1" smtClean="0">
                <a:solidFill>
                  <a:schemeClr val="tx1"/>
                </a:solidFill>
                <a:latin typeface="+mn-lt"/>
                <a:ea typeface="+mn-ea"/>
                <a:cs typeface="+mn-cs"/>
              </a:rPr>
              <a:t>PCIe</a:t>
            </a:r>
            <a:r>
              <a:rPr lang="en-US" sz="1200" kern="1200" dirty="0" smtClean="0">
                <a:solidFill>
                  <a:schemeClr val="tx1"/>
                </a:solidFill>
                <a:latin typeface="+mn-lt"/>
                <a:ea typeface="+mn-ea"/>
                <a:cs typeface="+mn-cs"/>
              </a:rPr>
              <a:t> is more power-efficient because its transceiver is designed for short distance connectivity and thus is simpler and consumes less power.</a:t>
            </a:r>
          </a:p>
          <a:p>
            <a:endParaRPr lang="en-US" baseline="0" dirty="0" smtClean="0"/>
          </a:p>
          <a:p>
            <a:r>
              <a:rPr lang="en-US" baseline="0" dirty="0" smtClean="0"/>
              <a:t>Reliability: </a:t>
            </a:r>
            <a:endParaRPr lang="en-US" dirty="0"/>
          </a:p>
        </p:txBody>
      </p:sp>
      <p:sp>
        <p:nvSpPr>
          <p:cNvPr id="4" name="Slide Number Placeholder 3"/>
          <p:cNvSpPr>
            <a:spLocks noGrp="1"/>
          </p:cNvSpPr>
          <p:nvPr>
            <p:ph type="sldNum" sz="quarter" idx="10"/>
          </p:nvPr>
        </p:nvSpPr>
        <p:spPr/>
        <p:txBody>
          <a:bodyPr/>
          <a:lstStyle/>
          <a:p>
            <a:fld id="{FB735FEF-B7CE-3043-BC6B-18B642FD44AC}"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403558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804BE-D87F-8648-BDB8-E96E3161EC97}" type="slidenum">
              <a:rPr lang="en-US" smtClean="0"/>
              <a:t>5</a:t>
            </a:fld>
            <a:endParaRPr lang="en-US"/>
          </a:p>
        </p:txBody>
      </p:sp>
    </p:spTree>
    <p:extLst>
      <p:ext uri="{BB962C8B-B14F-4D97-AF65-F5344CB8AC3E}">
        <p14:creationId xmlns:p14="http://schemas.microsoft.com/office/powerpoint/2010/main" val="391345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So what is Single root?</a:t>
            </a:r>
          </a:p>
          <a:p>
            <a:r>
              <a:rPr lang="en-US" altLang="zh-TW" dirty="0" smtClean="0"/>
              <a:t>The </a:t>
            </a:r>
            <a:r>
              <a:rPr lang="en-US" altLang="zh-TW" dirty="0" err="1" smtClean="0"/>
              <a:t>PCIe</a:t>
            </a:r>
            <a:r>
              <a:rPr lang="en-US" altLang="zh-TW" baseline="0" dirty="0" smtClean="0"/>
              <a:t> hierarchy in </a:t>
            </a:r>
            <a:r>
              <a:rPr lang="en-US" altLang="zh-TW" dirty="0" smtClean="0"/>
              <a:t>Today’s server is</a:t>
            </a:r>
            <a:r>
              <a:rPr lang="en-US" altLang="zh-TW" baseline="0" dirty="0" smtClean="0"/>
              <a:t> a single root architecture. </a:t>
            </a:r>
          </a:p>
          <a:p>
            <a:r>
              <a:rPr lang="en-US" altLang="zh-TW" baseline="0" dirty="0" smtClean="0"/>
              <a:t>Multiple CPUs are connected to the root complex.</a:t>
            </a:r>
          </a:p>
          <a:p>
            <a:r>
              <a:rPr lang="en-US" altLang="zh-TW" baseline="0" dirty="0" smtClean="0"/>
              <a:t>And the process of PCI enumeration starts probing from the root complex,</a:t>
            </a:r>
          </a:p>
          <a:p>
            <a:r>
              <a:rPr lang="en-US" altLang="zh-TW" baseline="0" dirty="0" smtClean="0"/>
              <a:t>To all the devices on the board and assigned BAR addresses to each endpoints and device ID as well as routing information to to transparent bridges. </a:t>
            </a:r>
          </a:p>
          <a:p>
            <a:endParaRPr lang="en-US" altLang="zh-TW" baseline="0" dirty="0" smtClean="0"/>
          </a:p>
          <a:p>
            <a:r>
              <a:rPr lang="en-US" altLang="zh-TW" baseline="0" dirty="0" smtClean="0"/>
              <a:t>So this is a single address space domain, with each device owns some resources</a:t>
            </a:r>
            <a:endParaRPr lang="en-US" altLang="zh-TW" dirty="0" smtClean="0"/>
          </a:p>
        </p:txBody>
      </p:sp>
      <p:sp>
        <p:nvSpPr>
          <p:cNvPr id="4" name="投影片編號版面配置區 3"/>
          <p:cNvSpPr>
            <a:spLocks noGrp="1"/>
          </p:cNvSpPr>
          <p:nvPr>
            <p:ph type="sldNum" sz="quarter" idx="10"/>
          </p:nvPr>
        </p:nvSpPr>
        <p:spPr/>
        <p:txBody>
          <a:bodyPr/>
          <a:lstStyle/>
          <a:p>
            <a:fld id="{9DB5F4D2-5E9A-D84E-ADD5-F92263D2994F}" type="slidenum">
              <a:rPr lang="en-US" smtClean="0"/>
              <a:t>10</a:t>
            </a:fld>
            <a:endParaRPr lang="en-US"/>
          </a:p>
        </p:txBody>
      </p:sp>
    </p:spTree>
    <p:extLst>
      <p:ext uri="{BB962C8B-B14F-4D97-AF65-F5344CB8AC3E}">
        <p14:creationId xmlns:p14="http://schemas.microsoft.com/office/powerpoint/2010/main" val="63272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IOV </a:t>
            </a:r>
            <a:r>
              <a:rPr lang="en-US" dirty="0" err="1" smtClean="0"/>
              <a:t>vritualizaion</a:t>
            </a:r>
            <a:r>
              <a:rPr lang="en-US" baseline="0" dirty="0" smtClean="0"/>
              <a:t> make one physical device look like many devices</a:t>
            </a:r>
            <a:endParaRPr lang="en-US" dirty="0" smtClean="0"/>
          </a:p>
          <a:p>
            <a:r>
              <a:rPr lang="en-US" baseline="0" dirty="0" smtClean="0"/>
              <a:t>The most common example is the network card in a physical machine running multiple VMs.</a:t>
            </a:r>
          </a:p>
          <a:p>
            <a:r>
              <a:rPr lang="en-US" baseline="0" dirty="0" smtClean="0"/>
              <a:t>Without IOV, the hypervisor needs to have an software switch that copies receiving packet and transmitting packets to and from the physical NIC. </a:t>
            </a:r>
          </a:p>
          <a:p>
            <a:r>
              <a:rPr lang="en-US" baseline="0" dirty="0" smtClean="0"/>
              <a:t>This greatly increases the CPU’s workload and decreases the overall IO performance. </a:t>
            </a:r>
          </a:p>
          <a:p>
            <a:r>
              <a:rPr lang="en-US" baseline="0" dirty="0" smtClean="0"/>
              <a:t>With IO virtualization, multiple virtual devices (we called VF, virtual function or Virtual NIC) can be configured in one device.</a:t>
            </a:r>
          </a:p>
          <a:p>
            <a:r>
              <a:rPr lang="en-US" baseline="0" dirty="0" smtClean="0"/>
              <a:t>And directly pass through to the VM. </a:t>
            </a:r>
          </a:p>
          <a:p>
            <a:endParaRPr lang="en-US" baseline="0" dirty="0" smtClean="0"/>
          </a:p>
          <a:p>
            <a:r>
              <a:rPr lang="en-US" baseline="0" dirty="0" smtClean="0"/>
              <a:t>So each VM works as it has the network interface card and the packet transmission and reception no longer involve hypervisor.  </a:t>
            </a:r>
          </a:p>
          <a:p>
            <a:r>
              <a:rPr lang="en-US" dirty="0" smtClean="0"/>
              <a:t>The software model of SRIOV includes a PF and multiple</a:t>
            </a:r>
            <a:r>
              <a:rPr lang="en-US" baseline="0" dirty="0" smtClean="0"/>
              <a:t> VF</a:t>
            </a:r>
            <a:endParaRPr lang="en-US" dirty="0" smtClean="0"/>
          </a:p>
          <a:p>
            <a:r>
              <a:rPr lang="en-US" dirty="0" smtClean="0"/>
              <a:t>The virtual NIC or</a:t>
            </a:r>
            <a:r>
              <a:rPr lang="en-US" baseline="0" dirty="0" smtClean="0"/>
              <a:t> virtual function is a light weight </a:t>
            </a:r>
            <a:r>
              <a:rPr lang="en-US" baseline="0" dirty="0" err="1" smtClean="0"/>
              <a:t>PCIe</a:t>
            </a:r>
            <a:r>
              <a:rPr lang="en-US" baseline="0" dirty="0" smtClean="0"/>
              <a:t> function with resource for data plane. </a:t>
            </a:r>
            <a:endParaRPr lang="en-US" dirty="0" smtClean="0"/>
          </a:p>
          <a:p>
            <a:endParaRPr lang="en-US" dirty="0" smtClean="0"/>
          </a:p>
          <a:p>
            <a:r>
              <a:rPr lang="en-US" dirty="0" smtClean="0"/>
              <a:t>However,</a:t>
            </a:r>
            <a:r>
              <a:rPr lang="en-US" baseline="0" dirty="0" smtClean="0"/>
              <a:t>  today’ IOV  is restricted in a single host or single root. The other hosts, or other VM on other hosts can not share the resources.</a:t>
            </a:r>
            <a:endParaRPr lang="en-US" dirty="0" smtClean="0"/>
          </a:p>
          <a:p>
            <a:endParaRPr lang="en-US" dirty="0" smtClean="0"/>
          </a:p>
          <a:p>
            <a:endParaRPr lang="en-US" dirty="0" smtClean="0"/>
          </a:p>
          <a:p>
            <a:r>
              <a:rPr lang="en-US" dirty="0" smtClean="0"/>
              <a:t>===</a:t>
            </a:r>
          </a:p>
          <a:p>
            <a:r>
              <a:rPr lang="en-US" dirty="0" smtClean="0"/>
              <a:t>Single root IOV pushes</a:t>
            </a:r>
            <a:r>
              <a:rPr lang="en-US" baseline="0" dirty="0" smtClean="0"/>
              <a:t> much of the SW overhead into the IO adapter</a:t>
            </a:r>
          </a:p>
          <a:p>
            <a:r>
              <a:rPr lang="en-US" baseline="0" dirty="0" smtClean="0"/>
              <a:t>Leads to improve performance for guest OS applications</a:t>
            </a:r>
            <a:endParaRPr lang="en-US" dirty="0" smtClean="0"/>
          </a:p>
          <a:p>
            <a:endParaRPr lang="en-US" dirty="0" smtClean="0"/>
          </a:p>
          <a:p>
            <a:r>
              <a:rPr lang="en-US" dirty="0" smtClean="0"/>
              <a:t>http://www.istockanalyst.com/finance/story/6239562/intel-intc-facebook-fb-collaborating-on-new-rack-scale-server-architecture</a:t>
            </a:r>
            <a:endParaRPr lang="en-US" dirty="0"/>
          </a:p>
        </p:txBody>
      </p:sp>
      <p:sp>
        <p:nvSpPr>
          <p:cNvPr id="4" name="Slide Number Placeholder 3"/>
          <p:cNvSpPr>
            <a:spLocks noGrp="1"/>
          </p:cNvSpPr>
          <p:nvPr>
            <p:ph type="sldNum" sz="quarter" idx="10"/>
          </p:nvPr>
        </p:nvSpPr>
        <p:spPr/>
        <p:txBody>
          <a:bodyPr/>
          <a:lstStyle/>
          <a:p>
            <a:fld id="{9DB5F4D2-5E9A-D84E-ADD5-F92263D2994F}" type="slidenum">
              <a:rPr lang="en-US" smtClean="0"/>
              <a:t>11</a:t>
            </a:fld>
            <a:endParaRPr lang="en-US"/>
          </a:p>
        </p:txBody>
      </p:sp>
    </p:spTree>
    <p:extLst>
      <p:ext uri="{BB962C8B-B14F-4D97-AF65-F5344CB8AC3E}">
        <p14:creationId xmlns:p14="http://schemas.microsoft.com/office/powerpoint/2010/main" val="90495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As for multi</a:t>
            </a:r>
            <a:r>
              <a:rPr lang="en-US" altLang="zh-TW" baseline="0" dirty="0" smtClean="0"/>
              <a:t> root, multiple host domains can be connected together  using </a:t>
            </a:r>
            <a:r>
              <a:rPr lang="en-US" altLang="zh-TW" baseline="0" dirty="0" err="1" smtClean="0"/>
              <a:t>PCIe</a:t>
            </a:r>
            <a:r>
              <a:rPr lang="en-US" altLang="zh-TW" baseline="0" dirty="0" smtClean="0"/>
              <a:t> cable with an enhanced </a:t>
            </a:r>
            <a:r>
              <a:rPr lang="en-US" altLang="zh-TW" baseline="0" dirty="0" err="1" smtClean="0"/>
              <a:t>PCIe</a:t>
            </a:r>
            <a:r>
              <a:rPr lang="en-US" altLang="zh-TW" baseline="0" dirty="0" smtClean="0"/>
              <a:t> switch in the middle , or the MR-capable </a:t>
            </a:r>
            <a:r>
              <a:rPr lang="en-US" altLang="zh-TW" baseline="0" dirty="0" err="1" smtClean="0"/>
              <a:t>PCIe</a:t>
            </a:r>
            <a:r>
              <a:rPr lang="en-US" altLang="zh-TW" baseline="0" dirty="0" smtClean="0"/>
              <a:t> switch</a:t>
            </a:r>
          </a:p>
          <a:p>
            <a:r>
              <a:rPr lang="en-US" altLang="zh-TW" baseline="0" dirty="0" smtClean="0"/>
              <a:t>Each single host domain still has its local endpoint and address space, and it is also allowed to access the shared device pool under the enhanced </a:t>
            </a:r>
            <a:r>
              <a:rPr lang="en-US" altLang="zh-TW" baseline="0" dirty="0" err="1" smtClean="0"/>
              <a:t>PCIe</a:t>
            </a:r>
            <a:r>
              <a:rPr lang="en-US" altLang="zh-TW" baseline="0" dirty="0" smtClean="0"/>
              <a:t> switch.</a:t>
            </a:r>
          </a:p>
          <a:p>
            <a:r>
              <a:rPr lang="en-US" altLang="zh-TW" baseline="0" dirty="0" smtClean="0"/>
              <a:t>So the main task of the enhanced </a:t>
            </a:r>
            <a:r>
              <a:rPr lang="en-US" altLang="zh-TW" baseline="0" dirty="0" err="1" smtClean="0"/>
              <a:t>pcie</a:t>
            </a:r>
            <a:r>
              <a:rPr lang="en-US" altLang="zh-TW" baseline="0" dirty="0" smtClean="0"/>
              <a:t> switch is to isolate each host domain’s address space and provide mechanism for </a:t>
            </a:r>
          </a:p>
          <a:p>
            <a:r>
              <a:rPr lang="en-US" altLang="zh-TW" baseline="0" dirty="0" smtClean="0"/>
              <a:t>CPUs in different domains to access the shared device or the other way around. </a:t>
            </a:r>
          </a:p>
          <a:p>
            <a:endParaRPr lang="en-US" altLang="zh-TW" dirty="0" smtClean="0"/>
          </a:p>
          <a:p>
            <a:r>
              <a:rPr lang="en-US" altLang="zh-TW" baseline="0" dirty="0" smtClean="0"/>
              <a:t>Obviously, this is much harder than SRIOV, because it require not only the enhanced </a:t>
            </a:r>
            <a:r>
              <a:rPr lang="en-US" altLang="zh-TW" baseline="0" dirty="0" err="1" smtClean="0"/>
              <a:t>PCIe</a:t>
            </a:r>
            <a:r>
              <a:rPr lang="en-US" altLang="zh-TW" baseline="0" dirty="0" smtClean="0"/>
              <a:t> switch, but all external IO devices need to support MR IOV.</a:t>
            </a:r>
          </a:p>
          <a:p>
            <a:r>
              <a:rPr lang="en-US" altLang="zh-TW" baseline="0" dirty="0" smtClean="0"/>
              <a:t>It requires new switch silicon, endpoints and management model. </a:t>
            </a:r>
          </a:p>
          <a:p>
            <a:endParaRPr lang="en-US" altLang="zh-TW" baseline="0" dirty="0" smtClean="0"/>
          </a:p>
          <a:p>
            <a:r>
              <a:rPr lang="en-US" altLang="zh-TW" baseline="0" dirty="0" smtClean="0"/>
              <a:t>Our solution is to use NTB to isolation between host domains as well as provide data communication.</a:t>
            </a:r>
          </a:p>
          <a:p>
            <a:endParaRPr lang="en-US" altLang="zh-TW" baseline="0" dirty="0" smtClean="0"/>
          </a:p>
          <a:p>
            <a:endParaRPr lang="en-US" altLang="zh-TW" baseline="0" dirty="0" smtClean="0"/>
          </a:p>
          <a:p>
            <a:r>
              <a:rPr lang="en-US" altLang="zh-TW" baseline="0" dirty="0" smtClean="0"/>
              <a:t>== End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zh-TW" sz="2000" dirty="0" smtClean="0"/>
              <a:t>VH (Virtual Hierarchy)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baseline="0" dirty="0" smtClean="0"/>
              <a:t>map the virtual functions to the assigned host domain, and route the </a:t>
            </a:r>
            <a:r>
              <a:rPr lang="en-US" altLang="zh-TW" baseline="0" dirty="0" err="1" smtClean="0"/>
              <a:t>PCIe</a:t>
            </a:r>
            <a:r>
              <a:rPr lang="en-US" altLang="zh-TW" baseline="0" dirty="0" smtClean="0"/>
              <a:t> </a:t>
            </a:r>
            <a:r>
              <a:rPr lang="en-US" altLang="zh-TW" baseline="0" dirty="0" err="1" smtClean="0"/>
              <a:t>transcation</a:t>
            </a:r>
            <a:r>
              <a:rPr lang="en-US" altLang="zh-TW" baseline="0" dirty="0" smtClean="0"/>
              <a:t> to the </a:t>
            </a:r>
            <a:r>
              <a:rPr lang="en-US" altLang="zh-TW" baseline="0" dirty="0" err="1" smtClean="0"/>
              <a:t>destionation</a:t>
            </a:r>
            <a:r>
              <a:rPr lang="en-US" altLang="zh-TW" baseline="0" dirty="0" smtClean="0"/>
              <a:t>.</a:t>
            </a:r>
          </a:p>
          <a:p>
            <a:endParaRPr lang="zh-TW" altLang="en-US" dirty="0"/>
          </a:p>
        </p:txBody>
      </p:sp>
      <p:sp>
        <p:nvSpPr>
          <p:cNvPr id="4" name="投影片編號版面配置區 3"/>
          <p:cNvSpPr>
            <a:spLocks noGrp="1"/>
          </p:cNvSpPr>
          <p:nvPr>
            <p:ph type="sldNum" sz="quarter" idx="10"/>
          </p:nvPr>
        </p:nvSpPr>
        <p:spPr/>
        <p:txBody>
          <a:bodyPr/>
          <a:lstStyle/>
          <a:p>
            <a:fld id="{9DB5F4D2-5E9A-D84E-ADD5-F92263D2994F}" type="slidenum">
              <a:rPr lang="en-US" smtClean="0"/>
              <a:t>12</a:t>
            </a:fld>
            <a:endParaRPr lang="en-US"/>
          </a:p>
        </p:txBody>
      </p:sp>
    </p:spTree>
    <p:extLst>
      <p:ext uri="{BB962C8B-B14F-4D97-AF65-F5344CB8AC3E}">
        <p14:creationId xmlns:p14="http://schemas.microsoft.com/office/powerpoint/2010/main" val="25689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NTB is a PCI-SIG standard which</a:t>
            </a:r>
            <a:r>
              <a:rPr lang="en-US" altLang="zh-TW" sz="1200" kern="1200" baseline="0" dirty="0" smtClean="0">
                <a:solidFill>
                  <a:schemeClr val="tx1"/>
                </a:solidFill>
                <a:latin typeface="+mn-lt"/>
                <a:ea typeface="+mn-ea"/>
                <a:cs typeface="+mn-cs"/>
              </a:rPr>
              <a:t> defines is a device having sides back-to-back that isolates two </a:t>
            </a:r>
            <a:r>
              <a:rPr lang="en-US" altLang="zh-TW" sz="1200" kern="1200" baseline="0" dirty="0" err="1" smtClean="0">
                <a:solidFill>
                  <a:schemeClr val="tx1"/>
                </a:solidFill>
                <a:latin typeface="+mn-lt"/>
                <a:ea typeface="+mn-ea"/>
                <a:cs typeface="+mn-cs"/>
              </a:rPr>
              <a:t>PCIe</a:t>
            </a:r>
            <a:r>
              <a:rPr lang="en-US" altLang="zh-TW" sz="1200" kern="1200" baseline="0" dirty="0" smtClean="0">
                <a:solidFill>
                  <a:schemeClr val="tx1"/>
                </a:solidFill>
                <a:latin typeface="+mn-lt"/>
                <a:ea typeface="+mn-ea"/>
                <a:cs typeface="+mn-cs"/>
              </a:rPr>
              <a:t> domain. </a:t>
            </a:r>
            <a:endParaRPr lang="en-US" altLang="zh-TW"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As</a:t>
            </a:r>
            <a:r>
              <a:rPr lang="en-US" altLang="zh-TW" sz="1200" kern="1200" baseline="0" dirty="0" smtClean="0">
                <a:solidFill>
                  <a:schemeClr val="tx1"/>
                </a:solidFill>
                <a:latin typeface="+mn-lt"/>
                <a:ea typeface="+mn-ea"/>
                <a:cs typeface="+mn-cs"/>
              </a:rPr>
              <a:t> shown in the right figure, we connect two servers, A and B, using NTB.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Host A on top initially do device enumeration, found endpoint X and stops enumerating at NTB,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While host B below detects endpoints Y, and stops at the lower side of the NTB.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So both the host A and host B has their independent address spaces, and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 NTB provide 2 translation mechanisms: The ID translation and The address translation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The ID translation allows a device in a domain</a:t>
            </a:r>
            <a:r>
              <a:rPr lang="en-US" altLang="zh-TW" baseline="0" dirty="0" smtClean="0"/>
              <a:t> to be accessed by the other domain by looking up an ID translation table called “LUT” (look up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baseline="0" dirty="0" smtClean="0"/>
              <a:t>For example, endpoint X could be assigned ID 1:0.1, and the host B can access it using 2:0.0 by looking up the translation table.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The</a:t>
            </a:r>
            <a:r>
              <a:rPr lang="en-US" altLang="zh-TW" baseline="0" dirty="0" smtClean="0"/>
              <a:t> address translation allows the </a:t>
            </a:r>
            <a:r>
              <a:rPr lang="en-US" altLang="zh-TW" baseline="0" dirty="0" err="1" smtClean="0"/>
              <a:t>PCIe</a:t>
            </a:r>
            <a:r>
              <a:rPr lang="en-US" altLang="zh-TW" baseline="0" dirty="0" smtClean="0"/>
              <a:t> memory read /write to cross the NTB and reach the other address domain.</a:t>
            </a:r>
            <a:endParaRPr lang="en-US" altLang="zh-TW"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Multi-Host System and Intelligent I/O Design with PCI Express</a:t>
            </a:r>
          </a:p>
          <a:p>
            <a:r>
              <a:rPr lang="en-US" sz="1200" kern="1200" dirty="0" smtClean="0">
                <a:solidFill>
                  <a:schemeClr val="tx1"/>
                </a:solidFill>
                <a:latin typeface="+mn-lt"/>
                <a:ea typeface="+mn-ea"/>
                <a:cs typeface="+mn-cs"/>
              </a:rPr>
              <a:t>The non-transparent bridging (NTB) function enables isolation of two hosts or memory domains yet allows status and data exchange between the two hosts or sub-systems.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B5F4D2-5E9A-D84E-ADD5-F92263D2994F}" type="slidenum">
              <a:rPr lang="en-US" smtClean="0"/>
              <a:t>13</a:t>
            </a:fld>
            <a:endParaRPr lang="en-US"/>
          </a:p>
        </p:txBody>
      </p:sp>
    </p:spTree>
    <p:extLst>
      <p:ext uri="{BB962C8B-B14F-4D97-AF65-F5344CB8AC3E}">
        <p14:creationId xmlns:p14="http://schemas.microsoft.com/office/powerpoint/2010/main" val="390829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Let’s take an example of address translation.</a:t>
            </a:r>
          </a:p>
          <a:p>
            <a:r>
              <a:rPr lang="en-US" altLang="zh-TW" dirty="0" smtClean="0"/>
              <a:t>We have </a:t>
            </a:r>
            <a:r>
              <a:rPr lang="en-US" altLang="zh-TW" dirty="0" err="1" smtClean="0"/>
              <a:t>hostA</a:t>
            </a:r>
            <a:r>
              <a:rPr lang="en-US" altLang="zh-TW" baseline="0" dirty="0" smtClean="0"/>
              <a:t> on the left side and host B on the right side.</a:t>
            </a:r>
            <a:endParaRPr lang="en-US" altLang="zh-TW" dirty="0" smtClean="0"/>
          </a:p>
          <a:p>
            <a:endParaRPr lang="en-US" altLang="zh-TW" dirty="0" smtClean="0"/>
          </a:p>
          <a:p>
            <a:r>
              <a:rPr lang="en-US" altLang="zh-TW" dirty="0" smtClean="0"/>
              <a:t>If</a:t>
            </a:r>
            <a:r>
              <a:rPr lang="en-US" altLang="zh-TW" baseline="0" dirty="0" smtClean="0"/>
              <a:t> host A want to access the memory region of host B, </a:t>
            </a:r>
          </a:p>
          <a:p>
            <a:r>
              <a:rPr lang="en-US" altLang="zh-TW" baseline="0" dirty="0" smtClean="0"/>
              <a:t>We first open an address window on address 0x8000 at host A and  set up the translation register to target the address 0x10000 at the </a:t>
            </a:r>
            <a:r>
              <a:rPr lang="en-US" altLang="zh-TW" baseline="0" dirty="0" err="1" smtClean="0"/>
              <a:t>hostB</a:t>
            </a:r>
            <a:r>
              <a:rPr lang="en-US" altLang="zh-TW" baseline="0" dirty="0" smtClean="0"/>
              <a:t>.</a:t>
            </a:r>
          </a:p>
          <a:p>
            <a:endParaRPr lang="en-US" altLang="zh-TW" baseline="0" dirty="0" smtClean="0"/>
          </a:p>
          <a:p>
            <a:r>
              <a:rPr lang="en-US" altLang="zh-TW" baseline="0" dirty="0" smtClean="0"/>
              <a:t>By this configuration, when </a:t>
            </a:r>
            <a:r>
              <a:rPr lang="en-US" altLang="zh-TW" baseline="0" dirty="0" err="1" smtClean="0"/>
              <a:t>hostA’s</a:t>
            </a:r>
            <a:r>
              <a:rPr lang="en-US" altLang="zh-TW" baseline="0" dirty="0" smtClean="0"/>
              <a:t> CPU or device writes or read address 0x8000, </a:t>
            </a:r>
          </a:p>
          <a:p>
            <a:r>
              <a:rPr lang="en-US" altLang="zh-TW" baseline="0" dirty="0" smtClean="0"/>
              <a:t>the </a:t>
            </a:r>
            <a:r>
              <a:rPr lang="en-US" altLang="zh-TW" baseline="0" dirty="0" err="1" smtClean="0"/>
              <a:t>PCIe</a:t>
            </a:r>
            <a:r>
              <a:rPr lang="en-US" altLang="zh-TW" baseline="0" dirty="0" smtClean="0"/>
              <a:t> packet containing this address will be translated to address 0x10000 in </a:t>
            </a:r>
            <a:r>
              <a:rPr lang="en-US" altLang="zh-TW" baseline="0" dirty="0" err="1" smtClean="0"/>
              <a:t>hostB’s</a:t>
            </a:r>
            <a:r>
              <a:rPr lang="en-US" altLang="zh-TW" baseline="0" dirty="0" smtClean="0"/>
              <a:t> domain and write to this memory location. </a:t>
            </a:r>
          </a:p>
          <a:p>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9DB5F4D2-5E9A-D84E-ADD5-F92263D2994F}" type="slidenum">
              <a:rPr lang="en-US" smtClean="0"/>
              <a:t>14</a:t>
            </a:fld>
            <a:endParaRPr lang="en-US"/>
          </a:p>
        </p:txBody>
      </p:sp>
    </p:spTree>
    <p:extLst>
      <p:ext uri="{BB962C8B-B14F-4D97-AF65-F5344CB8AC3E}">
        <p14:creationId xmlns:p14="http://schemas.microsoft.com/office/powerpoint/2010/main" val="283211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dirty="0"/>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21150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0538" y="188913"/>
            <a:ext cx="2195512" cy="626427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250825" y="188913"/>
            <a:ext cx="6437313" cy="62642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31549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323850" y="188913"/>
            <a:ext cx="8496300" cy="719137"/>
          </a:xfrm>
        </p:spPr>
        <p:txBody>
          <a:bodyPr/>
          <a:lstStyle/>
          <a:p>
            <a:r>
              <a:rPr lang="en-US" altLang="zh-TW" smtClean="0"/>
              <a:t>Click to edit Master title style</a:t>
            </a:r>
            <a:endParaRPr lang="zh-TW" altLang="en-US"/>
          </a:p>
        </p:txBody>
      </p:sp>
      <p:sp>
        <p:nvSpPr>
          <p:cNvPr id="3" name="文字版面配置區 2"/>
          <p:cNvSpPr>
            <a:spLocks noGrp="1"/>
          </p:cNvSpPr>
          <p:nvPr>
            <p:ph type="body" sz="half" idx="1"/>
          </p:nvPr>
        </p:nvSpPr>
        <p:spPr>
          <a:xfrm>
            <a:off x="250825" y="1196975"/>
            <a:ext cx="8785225" cy="255111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250825" y="3900488"/>
            <a:ext cx="8785225" cy="25527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61167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a:p>
        </p:txBody>
      </p:sp>
    </p:spTree>
    <p:extLst>
      <p:ext uri="{BB962C8B-B14F-4D97-AF65-F5344CB8AC3E}">
        <p14:creationId xmlns:p14="http://schemas.microsoft.com/office/powerpoint/2010/main" val="3276900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extLst>
      <p:ext uri="{BB962C8B-B14F-4D97-AF65-F5344CB8AC3E}">
        <p14:creationId xmlns:p14="http://schemas.microsoft.com/office/powerpoint/2010/main" val="339688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Tree>
    <p:extLst>
      <p:ext uri="{BB962C8B-B14F-4D97-AF65-F5344CB8AC3E}">
        <p14:creationId xmlns:p14="http://schemas.microsoft.com/office/powerpoint/2010/main" val="364713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250825" y="1196975"/>
            <a:ext cx="43164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719638" y="1196975"/>
            <a:ext cx="43164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extLst>
      <p:ext uri="{BB962C8B-B14F-4D97-AF65-F5344CB8AC3E}">
        <p14:creationId xmlns:p14="http://schemas.microsoft.com/office/powerpoint/2010/main" val="159045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extLst>
      <p:ext uri="{BB962C8B-B14F-4D97-AF65-F5344CB8AC3E}">
        <p14:creationId xmlns:p14="http://schemas.microsoft.com/office/powerpoint/2010/main" val="119250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Tree>
    <p:extLst>
      <p:ext uri="{BB962C8B-B14F-4D97-AF65-F5344CB8AC3E}">
        <p14:creationId xmlns:p14="http://schemas.microsoft.com/office/powerpoint/2010/main" val="4434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4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extLst>
      <p:ext uri="{BB962C8B-B14F-4D97-AF65-F5344CB8AC3E}">
        <p14:creationId xmlns:p14="http://schemas.microsoft.com/office/powerpoint/2010/main" val="58746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52358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Drag picture to placeholder or click icon to add</a:t>
            </a:r>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extLst>
      <p:ext uri="{BB962C8B-B14F-4D97-AF65-F5344CB8AC3E}">
        <p14:creationId xmlns:p14="http://schemas.microsoft.com/office/powerpoint/2010/main" val="251766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extLst>
      <p:ext uri="{BB962C8B-B14F-4D97-AF65-F5344CB8AC3E}">
        <p14:creationId xmlns:p14="http://schemas.microsoft.com/office/powerpoint/2010/main" val="415094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0538" y="188913"/>
            <a:ext cx="2195512" cy="626427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250825" y="188913"/>
            <a:ext cx="6437313" cy="62642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extLst>
      <p:ext uri="{BB962C8B-B14F-4D97-AF65-F5344CB8AC3E}">
        <p14:creationId xmlns:p14="http://schemas.microsoft.com/office/powerpoint/2010/main" val="421054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7FE84-694F-7841-831E-F8BA59D4DB2D}"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106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98B72-3E8A-8F4D-9D48-FE0A1206BB3B}"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677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2D24C-3C4E-F44D-949F-B9FD4CEAEDD5}"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88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0B521-3804-B14E-A6E7-C67342E43BE0}"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515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EAFC93-311B-0B4C-B7E7-E7F0DBCAB5C4}"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447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7D23D-300A-C349-9149-C07B5B29E4C0}"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3966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0D27F-D546-0E43-AA8D-9FEE3C348D86}"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78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250825" y="1196975"/>
            <a:ext cx="43164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719638" y="1196975"/>
            <a:ext cx="43164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977943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FBF44-940A-2A4D-95E9-746E1F1EE3CD}"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131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79268-3446-A34A-8B90-35B028E968DF}"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4993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6A20B-F866-9146-8ADB-69A1A82F715C}"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2643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54C42-5743-D64F-8F84-4F3C6F1FBC8E}"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3019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34D1D-CF71-1241-8958-2C8986ECEB24}"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Cheng-Chun Tu</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958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319E9-CB7A-F145-8513-7BE9A82E9D57}"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6" name="Slide Number Placeholder 5"/>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787754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9C055C-BE97-4940-9E39-58184ED4869A}"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Cheng-Chun Tu</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2153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7DC3D-0AAF-B941-8075-87E072266C8A}"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7" name="Slide Number Placeholder 6"/>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644589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A2DE5-CB5A-0B40-AB28-D3F86D934A68}"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8" name="Footer Placeholder 7"/>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9" name="Slide Number Placeholder 8"/>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988086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9472D-2146-E048-8351-489E8CD80B3F}"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4" name="Footer Placeholder 3"/>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5" name="Slide Number Placeholder 4"/>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22727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35431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B1708-47C9-F944-8342-2C41C3B0B837}"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3" name="Footer Placeholder 2"/>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4" name="Slide Number Placeholder 3"/>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220029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CCF5D-C56C-0342-A92F-89C123DA5F90}"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7" name="Slide Number Placeholder 6"/>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089852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FEC9A-BD3F-514D-A7EE-DAE6F50E576E}"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7" name="Slide Number Placeholder 6"/>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793207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8B425-A94D-4B4E-BFC7-E2775C01BE2D}"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6" name="Slide Number Placeholder 5"/>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515845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751F0-60F7-834B-AD81-C783335B9A3B}" type="datetime1">
              <a:rPr lang="en-US" altLang="zh-TW" smtClean="0">
                <a:solidFill>
                  <a:prstClr val="black">
                    <a:tint val="75000"/>
                  </a:prstClr>
                </a:solidFill>
                <a:latin typeface="Calibri"/>
                <a:ea typeface="新細明體"/>
              </a:rPr>
              <a:pPr/>
              <a:t>5/22/14</a:t>
            </a:fld>
            <a:endParaRPr lang="zh-TW" altLang="en-US">
              <a:solidFill>
                <a:prstClr val="black">
                  <a:tint val="75000"/>
                </a:prstClr>
              </a:solidFill>
              <a:latin typeface="Calibri"/>
              <a:ea typeface="新細明體"/>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6" name="Slide Number Placeholder 5"/>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342119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dirty="0"/>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1344526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4156678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250825" y="1196975"/>
            <a:ext cx="43164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719638" y="1196975"/>
            <a:ext cx="43164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1318297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1717586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147537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209673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3255790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777008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Drag picture to placeholder or click icon to add</a:t>
            </a:r>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3277913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1916545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0538" y="188913"/>
            <a:ext cx="2195512" cy="626427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250825" y="188913"/>
            <a:ext cx="6437313" cy="62642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4153097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323850" y="188913"/>
            <a:ext cx="8496300" cy="719137"/>
          </a:xfrm>
        </p:spPr>
        <p:txBody>
          <a:bodyPr/>
          <a:lstStyle/>
          <a:p>
            <a:r>
              <a:rPr lang="en-US" altLang="zh-TW" smtClean="0"/>
              <a:t>Click to edit Master title style</a:t>
            </a:r>
            <a:endParaRPr lang="zh-TW" altLang="en-US"/>
          </a:p>
        </p:txBody>
      </p:sp>
      <p:sp>
        <p:nvSpPr>
          <p:cNvPr id="3" name="文字版面配置區 2"/>
          <p:cNvSpPr>
            <a:spLocks noGrp="1"/>
          </p:cNvSpPr>
          <p:nvPr>
            <p:ph type="body" sz="half" idx="1"/>
          </p:nvPr>
        </p:nvSpPr>
        <p:spPr>
          <a:xfrm>
            <a:off x="250825" y="1196975"/>
            <a:ext cx="8785225" cy="255111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250825" y="3900488"/>
            <a:ext cx="8785225" cy="25527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000000"/>
              </a:solidFill>
              <a:latin typeface="Calibri"/>
              <a:ea typeface="華康粗黑體"/>
            </a:endParaRPr>
          </a:p>
        </p:txBody>
      </p:sp>
    </p:spTree>
    <p:extLst>
      <p:ext uri="{BB962C8B-B14F-4D97-AF65-F5344CB8AC3E}">
        <p14:creationId xmlns:p14="http://schemas.microsoft.com/office/powerpoint/2010/main" val="315190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9180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30800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Drag picture to placeholder or click icon to add</a:t>
            </a:r>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93886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999507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Grp="1" noChangeArrowheads="1"/>
          </p:cNvSpPr>
          <p:nvPr>
            <p:ph type="title"/>
          </p:nvPr>
        </p:nvSpPr>
        <p:spPr bwMode="blackWhite">
          <a:xfrm>
            <a:off x="323850" y="188913"/>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TW"/>
              <a:t>Title</a:t>
            </a:r>
            <a:r>
              <a:rPr lang="zh-TW" altLang="en-US"/>
              <a:t>我</a:t>
            </a:r>
            <a:endParaRPr lang="ko-KR" altLang="en-US"/>
          </a:p>
        </p:txBody>
      </p:sp>
      <p:sp>
        <p:nvSpPr>
          <p:cNvPr id="2051" name="Rectangle 15"/>
          <p:cNvSpPr>
            <a:spLocks noGrp="1" noChangeArrowheads="1"/>
          </p:cNvSpPr>
          <p:nvPr>
            <p:ph type="body" idx="1"/>
          </p:nvPr>
        </p:nvSpPr>
        <p:spPr bwMode="blackWhite">
          <a:xfrm>
            <a:off x="250825" y="1196975"/>
            <a:ext cx="87852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ko-KR"/>
              <a:t>Line 1</a:t>
            </a:r>
            <a:r>
              <a:rPr lang="zh-TW" altLang="en-US"/>
              <a:t>我</a:t>
            </a:r>
            <a:endParaRPr lang="ko-KR" altLang="en-US"/>
          </a:p>
          <a:p>
            <a:pPr lvl="1"/>
            <a:r>
              <a:rPr lang="en-US" altLang="ko-KR"/>
              <a:t>Line 2</a:t>
            </a:r>
          </a:p>
          <a:p>
            <a:pPr lvl="2"/>
            <a:r>
              <a:rPr lang="en-US" altLang="ko-KR"/>
              <a:t>Line 3</a:t>
            </a:r>
          </a:p>
          <a:p>
            <a:pPr lvl="3"/>
            <a:r>
              <a:rPr lang="en-US" altLang="ko-KR"/>
              <a:t>Line 4</a:t>
            </a:r>
          </a:p>
          <a:p>
            <a:pPr lvl="4"/>
            <a:r>
              <a:rPr lang="en-US" altLang="ko-KR"/>
              <a:t>Line 5</a:t>
            </a:r>
          </a:p>
        </p:txBody>
      </p:sp>
      <p:sp>
        <p:nvSpPr>
          <p:cNvPr id="4112" name="Rectangle 16"/>
          <p:cNvSpPr>
            <a:spLocks noGrp="1" noChangeArrowheads="1"/>
          </p:cNvSpPr>
          <p:nvPr>
            <p:ph type="ftr" sz="quarter" idx="3"/>
          </p:nvPr>
        </p:nvSpPr>
        <p:spPr bwMode="auto">
          <a:xfrm>
            <a:off x="3429000" y="6248400"/>
            <a:ext cx="1828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2056" name="Text Box 8"/>
          <p:cNvSpPr txBox="1">
            <a:spLocks noChangeArrowheads="1"/>
          </p:cNvSpPr>
          <p:nvPr/>
        </p:nvSpPr>
        <p:spPr bwMode="auto">
          <a:xfrm>
            <a:off x="8718550" y="6524625"/>
            <a:ext cx="390525" cy="304800"/>
          </a:xfrm>
          <a:prstGeom prst="rect">
            <a:avLst/>
          </a:prstGeom>
          <a:noFill/>
          <a:ln w="19050" algn="ctr">
            <a:noFill/>
            <a:miter lim="800000"/>
            <a:headEnd/>
            <a:tailEnd/>
          </a:ln>
          <a:effectLst/>
        </p:spPr>
        <p:txBody>
          <a:bodyPr wrap="none" lIns="90000" tIns="46800" rIns="90000" bIns="46800">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l" eaLnBrk="1" hangingPunct="1"/>
            <a:fld id="{642E7874-2790-D047-BC4C-FB91AAD314A9}" type="slidenum">
              <a:rPr lang="en-US" altLang="zh-TW" sz="1400">
                <a:latin typeface="Calibri" charset="0"/>
              </a:rPr>
              <a:pPr algn="l" eaLnBrk="1" hangingPunct="1"/>
              <a:t>‹#›</a:t>
            </a:fld>
            <a:endParaRPr lang="en-US" altLang="zh-TW" sz="1400">
              <a:latin typeface="Calibri"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9pPr>
    </p:titleStyle>
    <p:bodyStyle>
      <a:lvl1pPr marL="449263" indent="-449263" algn="l" rtl="0" eaLnBrk="1" fontAlgn="base" hangingPunct="1">
        <a:spcBef>
          <a:spcPct val="10000"/>
        </a:spcBef>
        <a:spcAft>
          <a:spcPct val="10000"/>
        </a:spcAft>
        <a:buClr>
          <a:schemeClr val="tx2"/>
        </a:buClr>
        <a:buSzPct val="80000"/>
        <a:buFont typeface="Wingdings" charset="0"/>
        <a:buBlip>
          <a:blip r:embed="rId13"/>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14"/>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6" descr="底"/>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23850" y="6278563"/>
            <a:ext cx="8604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7"/>
          <p:cNvSpPr txBox="1">
            <a:spLocks noChangeArrowheads="1"/>
          </p:cNvSpPr>
          <p:nvPr/>
        </p:nvSpPr>
        <p:spPr bwMode="auto">
          <a:xfrm>
            <a:off x="323850" y="6405563"/>
            <a:ext cx="3384550" cy="309562"/>
          </a:xfrm>
          <a:prstGeom prst="rect">
            <a:avLst/>
          </a:prstGeom>
          <a:noFill/>
          <a:ln w="25400">
            <a:noFill/>
            <a:miter lim="800000"/>
            <a:headEnd/>
            <a:tailEnd/>
          </a:ln>
          <a:effectLst/>
        </p:spPr>
        <p:txBody>
          <a:bodyPr lIns="90000" tIns="46800" rIns="90000" bIns="46800">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l" eaLnBrk="1" hangingPunct="1"/>
            <a:endParaRPr lang="en-US" altLang="zh-TW" sz="1400" b="1">
              <a:solidFill>
                <a:schemeClr val="bg1"/>
              </a:solidFill>
              <a:latin typeface="Corbel" charset="0"/>
              <a:ea typeface="華康粗黑體" charset="0"/>
              <a:cs typeface="華康粗黑體" charset="0"/>
            </a:endParaRPr>
          </a:p>
        </p:txBody>
      </p:sp>
      <p:sp>
        <p:nvSpPr>
          <p:cNvPr id="9" name="Text Box 7"/>
          <p:cNvSpPr txBox="1">
            <a:spLocks noChangeArrowheads="1"/>
          </p:cNvSpPr>
          <p:nvPr/>
        </p:nvSpPr>
        <p:spPr bwMode="auto">
          <a:xfrm>
            <a:off x="331788" y="6405563"/>
            <a:ext cx="265112" cy="341312"/>
          </a:xfrm>
          <a:prstGeom prst="rect">
            <a:avLst/>
          </a:prstGeom>
          <a:noFill/>
          <a:ln w="19050" algn="ctr">
            <a:noFill/>
            <a:miter lim="800000"/>
            <a:headEnd/>
            <a:tailEnd/>
          </a:ln>
          <a:effectLst/>
        </p:spPr>
        <p:txBody>
          <a:bodyPr wrap="none" lIns="90000" tIns="46800" rIns="90000" bIns="46800">
            <a:spAutoFit/>
          </a:bodyPr>
          <a:lstStyle/>
          <a:p>
            <a:pPr algn="l">
              <a:defRPr/>
            </a:pPr>
            <a:r>
              <a:rPr lang="en-US" altLang="zh-TW" sz="1600" b="1" dirty="0">
                <a:solidFill>
                  <a:schemeClr val="bg1"/>
                </a:solidFill>
                <a:latin typeface="Corbel" pitchFamily="34" charset="0"/>
                <a:ea typeface="新細明體" charset="-120"/>
                <a:cs typeface="+mn-cs"/>
              </a:rPr>
              <a:t>  </a:t>
            </a:r>
          </a:p>
        </p:txBody>
      </p:sp>
      <p:sp>
        <p:nvSpPr>
          <p:cNvPr id="3077" name="Rectangle 14"/>
          <p:cNvSpPr>
            <a:spLocks noGrp="1" noChangeArrowheads="1"/>
          </p:cNvSpPr>
          <p:nvPr>
            <p:ph type="title"/>
          </p:nvPr>
        </p:nvSpPr>
        <p:spPr bwMode="blackWhite">
          <a:xfrm>
            <a:off x="323850" y="188913"/>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TW"/>
              <a:t>Title</a:t>
            </a:r>
            <a:r>
              <a:rPr lang="zh-TW" altLang="en-US"/>
              <a:t>我</a:t>
            </a:r>
            <a:endParaRPr lang="ko-KR" altLang="en-US"/>
          </a:p>
        </p:txBody>
      </p:sp>
      <p:sp>
        <p:nvSpPr>
          <p:cNvPr id="3078" name="Rectangle 15"/>
          <p:cNvSpPr>
            <a:spLocks noGrp="1" noChangeArrowheads="1"/>
          </p:cNvSpPr>
          <p:nvPr>
            <p:ph type="body" idx="1"/>
          </p:nvPr>
        </p:nvSpPr>
        <p:spPr bwMode="blackWhite">
          <a:xfrm>
            <a:off x="250825" y="1196975"/>
            <a:ext cx="87852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ko-KR"/>
              <a:t>Line 1</a:t>
            </a:r>
            <a:r>
              <a:rPr lang="zh-TW" altLang="en-US"/>
              <a:t>我</a:t>
            </a:r>
            <a:endParaRPr lang="ko-KR" altLang="en-US"/>
          </a:p>
          <a:p>
            <a:pPr lvl="1"/>
            <a:r>
              <a:rPr lang="en-US" altLang="ko-KR"/>
              <a:t>Line 2</a:t>
            </a:r>
          </a:p>
          <a:p>
            <a:pPr lvl="2"/>
            <a:r>
              <a:rPr lang="en-US" altLang="ko-KR"/>
              <a:t>Line 3</a:t>
            </a:r>
          </a:p>
          <a:p>
            <a:pPr lvl="3"/>
            <a:r>
              <a:rPr lang="en-US" altLang="ko-KR"/>
              <a:t>Line 4</a:t>
            </a:r>
          </a:p>
          <a:p>
            <a:pPr lvl="4"/>
            <a:r>
              <a:rPr lang="en-US" altLang="ko-KR"/>
              <a:t>Line 5</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kumimoji="1"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kumimoji="1"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kumimoji="1"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kumimoji="1"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kumimoji="1"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kumimoji="1" sz="44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kumimoji="1" sz="44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kumimoji="1" sz="44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kumimoji="1" sz="4400" b="1">
          <a:solidFill>
            <a:srgbClr val="1D6EA7"/>
          </a:solidFill>
          <a:latin typeface="Calibri" pitchFamily="34" charset="0"/>
          <a:ea typeface="華康粗黑體" pitchFamily="49" charset="-120"/>
        </a:defRPr>
      </a:lvl9pPr>
    </p:titleStyle>
    <p:bodyStyle>
      <a:lvl1pPr marL="342900" indent="-342900" algn="l" rtl="0" eaLnBrk="1" fontAlgn="base" hangingPunct="1">
        <a:spcBef>
          <a:spcPct val="10000"/>
        </a:spcBef>
        <a:spcAft>
          <a:spcPct val="10000"/>
        </a:spcAft>
        <a:buClr>
          <a:schemeClr val="tx2"/>
        </a:buClr>
        <a:buSzPct val="80000"/>
        <a:buFont typeface="Wingdings" charset="0"/>
        <a:buBlip>
          <a:blip r:embed="rId14"/>
        </a:buBlip>
        <a:defRPr kumimoji="1" sz="3200">
          <a:solidFill>
            <a:schemeClr val="tx1"/>
          </a:solidFill>
          <a:latin typeface="Corbel" pitchFamily="34" charset="0"/>
          <a:ea typeface="+mn-ea"/>
          <a:cs typeface="華康粗黑體" charset="0"/>
        </a:defRPr>
      </a:lvl1pPr>
      <a:lvl2pPr marL="742950" indent="-285750" algn="l" rtl="0" eaLnBrk="1" fontAlgn="base" hangingPunct="1">
        <a:spcBef>
          <a:spcPct val="10000"/>
        </a:spcBef>
        <a:spcAft>
          <a:spcPct val="10000"/>
        </a:spcAft>
        <a:buClr>
          <a:schemeClr val="tx1"/>
        </a:buClr>
        <a:buSzPct val="70000"/>
        <a:buBlip>
          <a:blip r:embed="rId15"/>
        </a:buBlip>
        <a:defRPr kumimoji="1" sz="2400">
          <a:solidFill>
            <a:schemeClr val="tx1"/>
          </a:solidFill>
          <a:latin typeface="Corbel" pitchFamily="34" charset="0"/>
          <a:ea typeface="+mn-ea"/>
          <a:cs typeface="華康粗黑體" charset="0"/>
        </a:defRPr>
      </a:lvl2pPr>
      <a:lvl3pPr marL="1143000" indent="-228600" algn="l" rtl="0" eaLnBrk="1" fontAlgn="base" hangingPunct="1">
        <a:spcBef>
          <a:spcPct val="10000"/>
        </a:spcBef>
        <a:spcAft>
          <a:spcPct val="10000"/>
        </a:spcAft>
        <a:buClr>
          <a:schemeClr val="tx1"/>
        </a:buClr>
        <a:buSzPct val="75000"/>
        <a:buFont typeface="Wingdings" charset="0"/>
        <a:buChar char=""/>
        <a:defRPr kumimoji="1" sz="2000">
          <a:solidFill>
            <a:schemeClr val="tx1"/>
          </a:solidFill>
          <a:latin typeface="Corbel" pitchFamily="34" charset="0"/>
          <a:ea typeface="+mn-ea"/>
          <a:cs typeface="華康粗黑體" charset="0"/>
        </a:defRPr>
      </a:lvl3pPr>
      <a:lvl4pPr marL="1600200" indent="-228600" algn="l" rtl="0" eaLnBrk="1" fontAlgn="base" hangingPunct="1">
        <a:spcBef>
          <a:spcPct val="10000"/>
        </a:spcBef>
        <a:spcAft>
          <a:spcPct val="10000"/>
        </a:spcAft>
        <a:buClr>
          <a:schemeClr val="tx1"/>
        </a:buClr>
        <a:buSzPct val="75000"/>
        <a:buChar char="–"/>
        <a:defRPr kumimoji="1" sz="2000">
          <a:solidFill>
            <a:schemeClr val="tx1"/>
          </a:solidFill>
          <a:latin typeface="Corbel" pitchFamily="34" charset="0"/>
          <a:ea typeface="+mn-ea"/>
          <a:cs typeface="華康粗黑體" charset="0"/>
        </a:defRPr>
      </a:lvl4pPr>
      <a:lvl5pPr marL="2057400" indent="-228600" algn="l" rtl="0" eaLnBrk="1" fontAlgn="base" hangingPunct="1">
        <a:spcBef>
          <a:spcPct val="10000"/>
        </a:spcBef>
        <a:spcAft>
          <a:spcPct val="10000"/>
        </a:spcAft>
        <a:buClr>
          <a:schemeClr val="tx1"/>
        </a:buClr>
        <a:buSzPct val="75000"/>
        <a:buChar char="•"/>
        <a:defRPr kumimoji="1" sz="2000">
          <a:solidFill>
            <a:schemeClr val="tx1"/>
          </a:solidFill>
          <a:latin typeface="Corbel" pitchFamily="34" charset="0"/>
          <a:ea typeface="+mn-ea"/>
          <a:cs typeface="華康粗黑體" charset="0"/>
        </a:defRPr>
      </a:lvl5pPr>
      <a:lvl6pPr marL="2514600" indent="-228600" algn="l" rtl="0" eaLnBrk="1" fontAlgn="base" hangingPunct="1">
        <a:spcBef>
          <a:spcPct val="10000"/>
        </a:spcBef>
        <a:spcAft>
          <a:spcPct val="10000"/>
        </a:spcAft>
        <a:buClr>
          <a:schemeClr val="tx1"/>
        </a:buClr>
        <a:buSzPct val="75000"/>
        <a:buChar char="•"/>
        <a:defRPr kumimoji="1" sz="2000">
          <a:solidFill>
            <a:schemeClr val="tx1"/>
          </a:solidFill>
          <a:latin typeface="+mn-lt"/>
          <a:ea typeface="+mn-ea"/>
        </a:defRPr>
      </a:lvl6pPr>
      <a:lvl7pPr marL="2971800" indent="-228600" algn="l" rtl="0" eaLnBrk="1" fontAlgn="base" hangingPunct="1">
        <a:spcBef>
          <a:spcPct val="10000"/>
        </a:spcBef>
        <a:spcAft>
          <a:spcPct val="10000"/>
        </a:spcAft>
        <a:buClr>
          <a:schemeClr val="tx1"/>
        </a:buClr>
        <a:buSzPct val="75000"/>
        <a:buChar char="•"/>
        <a:defRPr kumimoji="1" sz="2000">
          <a:solidFill>
            <a:schemeClr val="tx1"/>
          </a:solidFill>
          <a:latin typeface="+mn-lt"/>
          <a:ea typeface="+mn-ea"/>
        </a:defRPr>
      </a:lvl7pPr>
      <a:lvl8pPr marL="3429000" indent="-228600" algn="l" rtl="0" eaLnBrk="1" fontAlgn="base" hangingPunct="1">
        <a:spcBef>
          <a:spcPct val="10000"/>
        </a:spcBef>
        <a:spcAft>
          <a:spcPct val="10000"/>
        </a:spcAft>
        <a:buClr>
          <a:schemeClr val="tx1"/>
        </a:buClr>
        <a:buSzPct val="75000"/>
        <a:buChar char="•"/>
        <a:defRPr kumimoji="1" sz="2000">
          <a:solidFill>
            <a:schemeClr val="tx1"/>
          </a:solidFill>
          <a:latin typeface="+mn-lt"/>
          <a:ea typeface="+mn-ea"/>
        </a:defRPr>
      </a:lvl8pPr>
      <a:lvl9pPr marL="3886200" indent="-228600" algn="l" rtl="0" eaLnBrk="1" fontAlgn="base" hangingPunct="1">
        <a:spcBef>
          <a:spcPct val="10000"/>
        </a:spcBef>
        <a:spcAft>
          <a:spcPct val="10000"/>
        </a:spcAft>
        <a:buClr>
          <a:schemeClr val="tx1"/>
        </a:buClr>
        <a:buSzPct val="7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A65D-DB34-5945-BFA5-12FEF1734139}" type="datetime1">
              <a:rPr lang="en-US" smtClean="0">
                <a:solidFill>
                  <a:prstClr val="black">
                    <a:tint val="75000"/>
                  </a:prstClr>
                </a:solidFill>
                <a:latin typeface="Calibri"/>
              </a:rPr>
              <a:pPr/>
              <a:t>5/22/14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F1F4C-26D3-7640-84FC-7F675B37452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0691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A34BCFD-358E-A947-A56B-EA81C6233D58}" type="datetime1">
              <a:rPr lang="en-US" altLang="zh-TW" smtClean="0">
                <a:solidFill>
                  <a:prstClr val="black">
                    <a:tint val="75000"/>
                  </a:prstClr>
                </a:solidFill>
                <a:latin typeface="Calibri"/>
                <a:ea typeface="新細明體"/>
              </a:rPr>
              <a:pPr defTabSz="914400"/>
              <a:t>5/22/14</a:t>
            </a:fld>
            <a:endParaRPr lang="zh-TW" altLang="en-US">
              <a:solidFill>
                <a:prstClr val="black">
                  <a:tint val="75000"/>
                </a:prstClr>
              </a:solidFill>
              <a:latin typeface="Calibri"/>
              <a:ea typeface="新細明體"/>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EA304B7-A07C-4D3E-BA23-81FA8EAA5951}" type="slidenum">
              <a:rPr lang="zh-TW" altLang="en-US" smtClean="0">
                <a:solidFill>
                  <a:prstClr val="black">
                    <a:tint val="75000"/>
                  </a:prstClr>
                </a:solidFill>
                <a:latin typeface="Calibri"/>
                <a:ea typeface="新細明體"/>
              </a:rPr>
              <a:pPr defTabSz="914400"/>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3920941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Grp="1" noChangeArrowheads="1"/>
          </p:cNvSpPr>
          <p:nvPr>
            <p:ph type="title"/>
          </p:nvPr>
        </p:nvSpPr>
        <p:spPr bwMode="blackWhite">
          <a:xfrm>
            <a:off x="323850" y="188913"/>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TW"/>
              <a:t>Title</a:t>
            </a:r>
            <a:r>
              <a:rPr lang="zh-TW" altLang="en-US"/>
              <a:t>我</a:t>
            </a:r>
            <a:endParaRPr lang="ko-KR" altLang="en-US"/>
          </a:p>
        </p:txBody>
      </p:sp>
      <p:sp>
        <p:nvSpPr>
          <p:cNvPr id="2051" name="Rectangle 15"/>
          <p:cNvSpPr>
            <a:spLocks noGrp="1" noChangeArrowheads="1"/>
          </p:cNvSpPr>
          <p:nvPr>
            <p:ph type="body" idx="1"/>
          </p:nvPr>
        </p:nvSpPr>
        <p:spPr bwMode="blackWhite">
          <a:xfrm>
            <a:off x="250825" y="1196975"/>
            <a:ext cx="87852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ko-KR"/>
              <a:t>Line 1</a:t>
            </a:r>
            <a:r>
              <a:rPr lang="zh-TW" altLang="en-US"/>
              <a:t>我</a:t>
            </a:r>
            <a:endParaRPr lang="ko-KR" altLang="en-US"/>
          </a:p>
          <a:p>
            <a:pPr lvl="1"/>
            <a:r>
              <a:rPr lang="en-US" altLang="ko-KR"/>
              <a:t>Line 2</a:t>
            </a:r>
          </a:p>
          <a:p>
            <a:pPr lvl="2"/>
            <a:r>
              <a:rPr lang="en-US" altLang="ko-KR"/>
              <a:t>Line 3</a:t>
            </a:r>
          </a:p>
          <a:p>
            <a:pPr lvl="3"/>
            <a:r>
              <a:rPr lang="en-US" altLang="ko-KR"/>
              <a:t>Line 4</a:t>
            </a:r>
          </a:p>
          <a:p>
            <a:pPr lvl="4"/>
            <a:r>
              <a:rPr lang="en-US" altLang="ko-KR"/>
              <a:t>Line 5</a:t>
            </a:r>
          </a:p>
        </p:txBody>
      </p:sp>
      <p:sp>
        <p:nvSpPr>
          <p:cNvPr id="4112" name="Rectangle 16"/>
          <p:cNvSpPr>
            <a:spLocks noGrp="1" noChangeArrowheads="1"/>
          </p:cNvSpPr>
          <p:nvPr>
            <p:ph type="ftr" sz="quarter" idx="3"/>
          </p:nvPr>
        </p:nvSpPr>
        <p:spPr bwMode="auto">
          <a:xfrm>
            <a:off x="3429000" y="6248400"/>
            <a:ext cx="1828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solidFill>
                <a:srgbClr val="000000"/>
              </a:solidFill>
              <a:latin typeface="Calibri"/>
              <a:ea typeface="華康粗黑體"/>
            </a:endParaRPr>
          </a:p>
        </p:txBody>
      </p:sp>
      <p:sp>
        <p:nvSpPr>
          <p:cNvPr id="2056" name="Text Box 8"/>
          <p:cNvSpPr txBox="1">
            <a:spLocks noChangeArrowheads="1"/>
          </p:cNvSpPr>
          <p:nvPr/>
        </p:nvSpPr>
        <p:spPr bwMode="auto">
          <a:xfrm>
            <a:off x="8718550" y="6524625"/>
            <a:ext cx="390525" cy="304800"/>
          </a:xfrm>
          <a:prstGeom prst="rect">
            <a:avLst/>
          </a:prstGeom>
          <a:noFill/>
          <a:ln w="19050" algn="ctr">
            <a:noFill/>
            <a:miter lim="800000"/>
            <a:headEnd/>
            <a:tailEnd/>
          </a:ln>
          <a:effectLst/>
        </p:spPr>
        <p:txBody>
          <a:bodyPr wrap="none" lIns="90000" tIns="46800" rIns="90000" bIns="46800">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algn="r"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fld id="{642E7874-2790-D047-BC4C-FB91AAD314A9}" type="slidenum">
              <a:rPr lang="en-US" altLang="zh-TW" sz="1400">
                <a:solidFill>
                  <a:srgbClr val="000000"/>
                </a:solidFill>
                <a:latin typeface="Calibri" charset="0"/>
              </a:rPr>
              <a:pPr eaLnBrk="1" hangingPunct="1"/>
              <a:t>‹#›</a:t>
            </a:fld>
            <a:endParaRPr lang="en-US" altLang="zh-TW" sz="1400">
              <a:solidFill>
                <a:srgbClr val="000000"/>
              </a:solidFill>
              <a:latin typeface="Calibri" charset="0"/>
            </a:endParaRPr>
          </a:p>
        </p:txBody>
      </p:sp>
    </p:spTree>
    <p:extLst>
      <p:ext uri="{BB962C8B-B14F-4D97-AF65-F5344CB8AC3E}">
        <p14:creationId xmlns:p14="http://schemas.microsoft.com/office/powerpoint/2010/main" val="25035160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9pPr>
    </p:titleStyle>
    <p:bodyStyle>
      <a:lvl1pPr marL="449263" indent="-449263" algn="l" rtl="0" eaLnBrk="1" fontAlgn="base" hangingPunct="1">
        <a:spcBef>
          <a:spcPct val="10000"/>
        </a:spcBef>
        <a:spcAft>
          <a:spcPct val="10000"/>
        </a:spcAft>
        <a:buClr>
          <a:schemeClr val="tx2"/>
        </a:buClr>
        <a:buSzPct val="80000"/>
        <a:buFont typeface="Wingdings" charset="0"/>
        <a:buBlip>
          <a:blip r:embed="rId13"/>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14"/>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5" Type="http://schemas.openxmlformats.org/officeDocument/2006/relationships/image" Target="../media/image14.png"/><Relationship Id="rId6" Type="http://schemas.microsoft.com/office/2007/relationships/hdphoto" Target="../media/hdphoto3.wdp"/><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4" Type="http://schemas.microsoft.com/office/2007/relationships/hdphoto" Target="../media/hdphoto3.wdp"/><Relationship Id="rId5" Type="http://schemas.microsoft.com/office/2007/relationships/hdphoto" Target="../media/hdphoto5.wdp"/><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4"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25.png"/><Relationship Id="rId4" Type="http://schemas.microsoft.com/office/2007/relationships/hdphoto" Target="../media/hdphoto6.wdp"/><Relationship Id="rId5" Type="http://schemas.microsoft.com/office/2007/relationships/hdphoto" Target="../media/hdphoto7.wdp"/><Relationship Id="rId6" Type="http://schemas.microsoft.com/office/2007/relationships/hdphoto" Target="../media/hdphoto8.wdp"/><Relationship Id="rId7" Type="http://schemas.openxmlformats.org/officeDocument/2006/relationships/image" Target="../media/image26.png"/><Relationship Id="rId8" Type="http://schemas.microsoft.com/office/2007/relationships/hdphoto" Target="../media/hdphoto9.wdp"/><Relationship Id="rId9" Type="http://schemas.microsoft.com/office/2007/relationships/hdphoto" Target="../media/hdphoto10.wdp"/><Relationship Id="rId10" Type="http://schemas.microsoft.com/office/2007/relationships/hdphoto" Target="../media/hdphoto1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2.wdp"/><Relationship Id="rId4" Type="http://schemas.microsoft.com/office/2007/relationships/hdphoto" Target="../media/hdphoto13.wdp"/><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4.png"/><Relationship Id="rId5" Type="http://schemas.openxmlformats.org/officeDocument/2006/relationships/image" Target="../media/image15.png"/><Relationship Id="rId6" Type="http://schemas.microsoft.com/office/2007/relationships/hdphoto" Target="../media/hdphoto3.wdp"/><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3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blackWhite">
          <a:xfrm>
            <a:off x="838200" y="153246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9pPr>
          </a:lstStyle>
          <a:p>
            <a:r>
              <a:rPr lang="en-US" sz="4800" dirty="0" smtClean="0"/>
              <a:t>Memory-Based Rack Area Networking</a:t>
            </a:r>
            <a:endParaRPr lang="en-US" sz="4800" dirty="0"/>
          </a:p>
        </p:txBody>
      </p:sp>
      <p:sp>
        <p:nvSpPr>
          <p:cNvPr id="7" name="Subtitle 4"/>
          <p:cNvSpPr txBox="1">
            <a:spLocks/>
          </p:cNvSpPr>
          <p:nvPr/>
        </p:nvSpPr>
        <p:spPr bwMode="blackWhite">
          <a:xfrm>
            <a:off x="2195692" y="3547017"/>
            <a:ext cx="525198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2"/>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3"/>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r>
              <a:rPr lang="en-US" sz="2800" dirty="0" smtClean="0"/>
              <a:t>Presented by: Cheng-Chun Tu</a:t>
            </a:r>
          </a:p>
          <a:p>
            <a:r>
              <a:rPr lang="en-US" sz="2800" dirty="0" smtClean="0"/>
              <a:t>Advisor: </a:t>
            </a:r>
            <a:r>
              <a:rPr lang="en-US" sz="2800" dirty="0" err="1" smtClean="0"/>
              <a:t>Tzi-cker</a:t>
            </a:r>
            <a:r>
              <a:rPr lang="en-US" sz="2800" dirty="0" smtClean="0"/>
              <a:t> </a:t>
            </a:r>
            <a:r>
              <a:rPr lang="en-US" sz="2800" dirty="0" err="1" smtClean="0"/>
              <a:t>Chiueh</a:t>
            </a:r>
            <a:endParaRPr lang="en-US" sz="2800" dirty="0" smtClean="0"/>
          </a:p>
          <a:p>
            <a:pPr marL="0" indent="0" algn="ctr">
              <a:buNone/>
            </a:pPr>
            <a:r>
              <a:rPr lang="en-US" sz="2400" dirty="0" smtClean="0"/>
              <a:t>Stony Brook University &amp; Industrial Technology Research Institute</a:t>
            </a:r>
            <a:endParaRPr lang="en-US" sz="2400" dirty="0"/>
          </a:p>
        </p:txBody>
      </p:sp>
      <p:pic>
        <p:nvPicPr>
          <p:cNvPr id="10" name="Picture 9" descr="logo_neu.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1150" y="5825302"/>
            <a:ext cx="2921000" cy="673100"/>
          </a:xfrm>
          <a:prstGeom prst="rect">
            <a:avLst/>
          </a:prstGeom>
        </p:spPr>
      </p:pic>
      <p:pic>
        <p:nvPicPr>
          <p:cNvPr id="11" name="Picture 10" descr="Screen shot 2013-06-20 at 9.02.44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9266" y="5731726"/>
            <a:ext cx="1391381" cy="932949"/>
          </a:xfrm>
          <a:prstGeom prst="rect">
            <a:avLst/>
          </a:prstGeom>
        </p:spPr>
      </p:pic>
      <p:cxnSp>
        <p:nvCxnSpPr>
          <p:cNvPr id="12" name="Straight Connector 11"/>
          <p:cNvCxnSpPr/>
          <p:nvPr/>
        </p:nvCxnSpPr>
        <p:spPr>
          <a:xfrm>
            <a:off x="1540927" y="5621873"/>
            <a:ext cx="6542505"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4173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群組 47"/>
          <p:cNvGrpSpPr/>
          <p:nvPr/>
        </p:nvGrpSpPr>
        <p:grpSpPr>
          <a:xfrm>
            <a:off x="4403672" y="1417638"/>
            <a:ext cx="3698055" cy="4813301"/>
            <a:chOff x="2143125" y="1871661"/>
            <a:chExt cx="3457575" cy="4595813"/>
          </a:xfrm>
        </p:grpSpPr>
        <p:sp>
          <p:nvSpPr>
            <p:cNvPr id="27" name="矩形 26"/>
            <p:cNvSpPr/>
            <p:nvPr/>
          </p:nvSpPr>
          <p:spPr>
            <a:xfrm>
              <a:off x="2924175" y="1871661"/>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28" name="矩形 27"/>
            <p:cNvSpPr/>
            <p:nvPr/>
          </p:nvSpPr>
          <p:spPr>
            <a:xfrm>
              <a:off x="3067050" y="3067050"/>
              <a:ext cx="1200150"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Root Complex</a:t>
              </a:r>
              <a:endParaRPr lang="zh-TW" altLang="en-US" sz="1400" dirty="0" smtClean="0">
                <a:solidFill>
                  <a:schemeClr val="tx1"/>
                </a:solidFill>
              </a:endParaRPr>
            </a:p>
          </p:txBody>
        </p:sp>
        <p:sp>
          <p:nvSpPr>
            <p:cNvPr id="29" name="矩形 28"/>
            <p:cNvSpPr/>
            <p:nvPr/>
          </p:nvSpPr>
          <p:spPr>
            <a:xfrm>
              <a:off x="2143125" y="4100511"/>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a:t>
              </a:r>
              <a:endParaRPr lang="zh-TW" altLang="en-US" sz="1400" dirty="0" smtClean="0">
                <a:solidFill>
                  <a:schemeClr val="tx1"/>
                </a:solidFill>
              </a:endParaRPr>
            </a:p>
          </p:txBody>
        </p:sp>
        <p:sp>
          <p:nvSpPr>
            <p:cNvPr id="30" name="矩形 29"/>
            <p:cNvSpPr/>
            <p:nvPr/>
          </p:nvSpPr>
          <p:spPr>
            <a:xfrm>
              <a:off x="3224212" y="4100512"/>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TB</a:t>
              </a:r>
            </a:p>
            <a:p>
              <a:pPr algn="ctr"/>
              <a:r>
                <a:rPr lang="en-US" altLang="zh-TW" sz="1400" dirty="0" smtClean="0">
                  <a:solidFill>
                    <a:schemeClr val="tx1"/>
                  </a:solidFill>
                </a:rPr>
                <a:t>Switch</a:t>
              </a:r>
              <a:endParaRPr lang="zh-TW" altLang="en-US" sz="1400" dirty="0" smtClean="0">
                <a:solidFill>
                  <a:schemeClr val="tx1"/>
                </a:solidFill>
              </a:endParaRPr>
            </a:p>
          </p:txBody>
        </p:sp>
        <p:cxnSp>
          <p:nvCxnSpPr>
            <p:cNvPr id="31" name="直線接點 30"/>
            <p:cNvCxnSpPr>
              <a:endCxn id="29" idx="0"/>
            </p:cNvCxnSpPr>
            <p:nvPr/>
          </p:nvCxnSpPr>
          <p:spPr>
            <a:xfrm flipH="1">
              <a:off x="2586038" y="3581400"/>
              <a:ext cx="888689" cy="51911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4248150" y="4100511"/>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a:t>
              </a:r>
              <a:endParaRPr lang="zh-TW" altLang="en-US" sz="1400" dirty="0" smtClean="0">
                <a:solidFill>
                  <a:schemeClr val="tx1"/>
                </a:solidFill>
              </a:endParaRPr>
            </a:p>
          </p:txBody>
        </p:sp>
        <p:cxnSp>
          <p:nvCxnSpPr>
            <p:cNvPr id="33" name="直線接點 32"/>
            <p:cNvCxnSpPr>
              <a:stCxn id="28" idx="2"/>
              <a:endCxn id="30" idx="0"/>
            </p:cNvCxnSpPr>
            <p:nvPr/>
          </p:nvCxnSpPr>
          <p:spPr>
            <a:xfrm>
              <a:off x="3667125" y="3581400"/>
              <a:ext cx="0" cy="5191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直線接點 33"/>
            <p:cNvCxnSpPr>
              <a:endCxn id="32" idx="0"/>
            </p:cNvCxnSpPr>
            <p:nvPr/>
          </p:nvCxnSpPr>
          <p:spPr>
            <a:xfrm>
              <a:off x="3871912" y="3581400"/>
              <a:ext cx="819151" cy="51911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4267200" y="5033962"/>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TB</a:t>
              </a:r>
            </a:p>
            <a:p>
              <a:pPr algn="ctr"/>
              <a:r>
                <a:rPr lang="en-US" altLang="zh-TW" sz="1400" dirty="0" smtClean="0">
                  <a:solidFill>
                    <a:schemeClr val="tx1"/>
                  </a:solidFill>
                </a:rPr>
                <a:t>Switch</a:t>
              </a:r>
              <a:endParaRPr lang="zh-TW" altLang="en-US" sz="1400" dirty="0" smtClean="0">
                <a:solidFill>
                  <a:schemeClr val="tx1"/>
                </a:solidFill>
              </a:endParaRPr>
            </a:p>
          </p:txBody>
        </p:sp>
        <p:cxnSp>
          <p:nvCxnSpPr>
            <p:cNvPr id="36" name="直線接點 35"/>
            <p:cNvCxnSpPr>
              <a:endCxn id="35" idx="0"/>
            </p:cNvCxnSpPr>
            <p:nvPr/>
          </p:nvCxnSpPr>
          <p:spPr>
            <a:xfrm>
              <a:off x="3871912" y="4614861"/>
              <a:ext cx="838201" cy="41910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3228975" y="5033962"/>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TB</a:t>
              </a:r>
            </a:p>
            <a:p>
              <a:pPr algn="ctr"/>
              <a:r>
                <a:rPr lang="en-US" altLang="zh-TW" sz="1400" dirty="0" smtClean="0">
                  <a:solidFill>
                    <a:schemeClr val="tx1"/>
                  </a:solidFill>
                </a:rPr>
                <a:t>Switch</a:t>
              </a:r>
              <a:endParaRPr lang="zh-TW" altLang="en-US" sz="1400" dirty="0" smtClean="0">
                <a:solidFill>
                  <a:schemeClr val="tx1"/>
                </a:solidFill>
              </a:endParaRPr>
            </a:p>
          </p:txBody>
        </p:sp>
        <p:sp>
          <p:nvSpPr>
            <p:cNvPr id="38" name="矩形 37"/>
            <p:cNvSpPr/>
            <p:nvPr/>
          </p:nvSpPr>
          <p:spPr>
            <a:xfrm>
              <a:off x="4714875" y="5953124"/>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Endpoint3</a:t>
              </a:r>
              <a:endParaRPr lang="zh-TW" altLang="en-US" sz="1400" dirty="0" smtClean="0">
                <a:solidFill>
                  <a:schemeClr val="tx1"/>
                </a:solidFill>
              </a:endParaRPr>
            </a:p>
          </p:txBody>
        </p:sp>
        <p:cxnSp>
          <p:nvCxnSpPr>
            <p:cNvPr id="39" name="直線接點 38"/>
            <p:cNvCxnSpPr>
              <a:stCxn id="37" idx="0"/>
              <a:endCxn id="30" idx="2"/>
            </p:cNvCxnSpPr>
            <p:nvPr/>
          </p:nvCxnSpPr>
          <p:spPr>
            <a:xfrm flipH="1" flipV="1">
              <a:off x="3667125" y="4614862"/>
              <a:ext cx="4763" cy="41910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接點 39"/>
            <p:cNvCxnSpPr>
              <a:stCxn id="35" idx="2"/>
              <a:endCxn id="38" idx="0"/>
            </p:cNvCxnSpPr>
            <p:nvPr/>
          </p:nvCxnSpPr>
          <p:spPr>
            <a:xfrm>
              <a:off x="4710113" y="5548312"/>
              <a:ext cx="447675" cy="4048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直線接點 40"/>
            <p:cNvCxnSpPr>
              <a:stCxn id="42" idx="0"/>
              <a:endCxn id="37" idx="2"/>
            </p:cNvCxnSpPr>
            <p:nvPr/>
          </p:nvCxnSpPr>
          <p:spPr>
            <a:xfrm flipV="1">
              <a:off x="2905125" y="5548312"/>
              <a:ext cx="766763" cy="4048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2" name="矩形 41"/>
            <p:cNvSpPr/>
            <p:nvPr/>
          </p:nvSpPr>
          <p:spPr>
            <a:xfrm>
              <a:off x="2462212" y="5953124"/>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Endpoint1</a:t>
              </a:r>
              <a:endParaRPr lang="zh-TW" altLang="en-US" sz="1400" dirty="0" smtClean="0">
                <a:solidFill>
                  <a:schemeClr val="tx1"/>
                </a:solidFill>
              </a:endParaRPr>
            </a:p>
          </p:txBody>
        </p:sp>
        <p:sp>
          <p:nvSpPr>
            <p:cNvPr id="43" name="矩形 42"/>
            <p:cNvSpPr/>
            <p:nvPr/>
          </p:nvSpPr>
          <p:spPr>
            <a:xfrm>
              <a:off x="3657599" y="5953124"/>
              <a:ext cx="885825"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Endpoint2</a:t>
              </a:r>
              <a:endParaRPr lang="zh-TW" altLang="en-US" sz="1400" dirty="0" smtClean="0">
                <a:solidFill>
                  <a:schemeClr val="tx1"/>
                </a:solidFill>
              </a:endParaRPr>
            </a:p>
          </p:txBody>
        </p:sp>
        <p:cxnSp>
          <p:nvCxnSpPr>
            <p:cNvPr id="44" name="直線接點 43"/>
            <p:cNvCxnSpPr>
              <a:stCxn id="43" idx="0"/>
            </p:cNvCxnSpPr>
            <p:nvPr/>
          </p:nvCxnSpPr>
          <p:spPr>
            <a:xfrm flipH="1" flipV="1">
              <a:off x="3871912" y="5548313"/>
              <a:ext cx="228600" cy="40481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5" name="矩形 44"/>
            <p:cNvSpPr/>
            <p:nvPr/>
          </p:nvSpPr>
          <p:spPr>
            <a:xfrm>
              <a:off x="3048000" y="2014536"/>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46" name="矩形 45"/>
            <p:cNvSpPr/>
            <p:nvPr/>
          </p:nvSpPr>
          <p:spPr>
            <a:xfrm>
              <a:off x="3190875" y="2166936"/>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cxnSp>
          <p:nvCxnSpPr>
            <p:cNvPr id="47" name="直線單箭頭接點 46"/>
            <p:cNvCxnSpPr>
              <a:stCxn id="46" idx="2"/>
              <a:endCxn id="28" idx="0"/>
            </p:cNvCxnSpPr>
            <p:nvPr/>
          </p:nvCxnSpPr>
          <p:spPr>
            <a:xfrm>
              <a:off x="3664744" y="2847974"/>
              <a:ext cx="2381" cy="219076"/>
            </a:xfrm>
            <a:prstGeom prst="straightConnector1">
              <a:avLst/>
            </a:prstGeom>
            <a:ln w="1270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49" name="TextBox 4"/>
          <p:cNvSpPr txBox="1"/>
          <p:nvPr/>
        </p:nvSpPr>
        <p:spPr>
          <a:xfrm>
            <a:off x="611560" y="1268760"/>
            <a:ext cx="3899648" cy="5324534"/>
          </a:xfrm>
          <a:prstGeom prst="rect">
            <a:avLst/>
          </a:prstGeom>
          <a:noFill/>
        </p:spPr>
        <p:txBody>
          <a:bodyPr wrap="square" rtlCol="0">
            <a:spAutoFit/>
          </a:bodyPr>
          <a:lstStyle/>
          <a:p>
            <a:pPr marL="342900" indent="-342900">
              <a:buFont typeface="Arial"/>
              <a:buChar char="•"/>
            </a:pPr>
            <a:r>
              <a:rPr lang="en-US" sz="2400" dirty="0" smtClean="0">
                <a:solidFill>
                  <a:srgbClr val="FF0000"/>
                </a:solidFill>
                <a:latin typeface="Corbel"/>
                <a:cs typeface="Corbel"/>
              </a:rPr>
              <a:t>Multi-CPU, one root complex hierarchies</a:t>
            </a:r>
          </a:p>
          <a:p>
            <a:pPr marL="800100" lvl="1" indent="-342900">
              <a:buFont typeface="Arial"/>
              <a:buChar char="•"/>
            </a:pPr>
            <a:r>
              <a:rPr lang="en-US" sz="2000" dirty="0" smtClean="0">
                <a:latin typeface="Corbel"/>
                <a:cs typeface="Corbel"/>
              </a:rPr>
              <a:t>Single </a:t>
            </a:r>
            <a:r>
              <a:rPr lang="en-US" sz="2000" dirty="0" err="1" smtClean="0">
                <a:latin typeface="Corbel"/>
                <a:cs typeface="Corbel"/>
              </a:rPr>
              <a:t>PCIe</a:t>
            </a:r>
            <a:r>
              <a:rPr lang="en-US" sz="2000" dirty="0" smtClean="0">
                <a:latin typeface="Corbel"/>
                <a:cs typeface="Corbel"/>
              </a:rPr>
              <a:t> hierarchy</a:t>
            </a:r>
          </a:p>
          <a:p>
            <a:pPr marL="3086100" lvl="6" indent="-342900">
              <a:buFont typeface="Arial"/>
              <a:buChar char="•"/>
            </a:pPr>
            <a:endParaRPr lang="en-US" sz="2000" dirty="0">
              <a:latin typeface="Corbel"/>
              <a:cs typeface="Corbel"/>
            </a:endParaRPr>
          </a:p>
          <a:p>
            <a:pPr marL="342900" indent="-342900">
              <a:buFont typeface="Arial"/>
              <a:buChar char="•"/>
            </a:pPr>
            <a:r>
              <a:rPr lang="en-US" sz="2400" dirty="0" smtClean="0">
                <a:solidFill>
                  <a:srgbClr val="FF0000"/>
                </a:solidFill>
                <a:latin typeface="Corbel"/>
                <a:cs typeface="Corbel"/>
              </a:rPr>
              <a:t>Single Address/ID Domain</a:t>
            </a:r>
            <a:endParaRPr lang="en-US" sz="2000" dirty="0" smtClean="0">
              <a:latin typeface="Corbel"/>
              <a:cs typeface="Corbel"/>
            </a:endParaRPr>
          </a:p>
          <a:p>
            <a:pPr marL="800100" lvl="1" indent="-342900">
              <a:buFont typeface="Arial"/>
              <a:buChar char="•"/>
            </a:pPr>
            <a:r>
              <a:rPr lang="en-US" sz="2000" dirty="0" smtClean="0">
                <a:latin typeface="Corbel"/>
                <a:cs typeface="Corbel"/>
              </a:rPr>
              <a:t>BIOS/System software probes topology</a:t>
            </a:r>
          </a:p>
          <a:p>
            <a:pPr marL="800100" lvl="1" indent="-342900">
              <a:buFont typeface="Arial"/>
              <a:buChar char="•"/>
            </a:pPr>
            <a:r>
              <a:rPr lang="en-US" sz="2000" dirty="0" smtClean="0">
                <a:latin typeface="Corbel"/>
                <a:cs typeface="Corbel"/>
              </a:rPr>
              <a:t>Partition and allocate resources</a:t>
            </a:r>
          </a:p>
          <a:p>
            <a:pPr marL="1257300" lvl="2" indent="-342900">
              <a:buFont typeface="Arial"/>
              <a:buChar char="•"/>
            </a:pPr>
            <a:endParaRPr lang="en-US" sz="2000" dirty="0" smtClean="0">
              <a:latin typeface="Corbel"/>
              <a:cs typeface="Corbel"/>
            </a:endParaRPr>
          </a:p>
          <a:p>
            <a:pPr marL="342900" indent="-342900">
              <a:buFont typeface="Arial"/>
              <a:buChar char="•"/>
            </a:pPr>
            <a:r>
              <a:rPr lang="en-US" sz="2400" dirty="0">
                <a:solidFill>
                  <a:srgbClr val="FF0000"/>
                </a:solidFill>
                <a:latin typeface="Corbel"/>
                <a:cs typeface="Corbel"/>
              </a:rPr>
              <a:t>Each device owns a range(s)of physical address</a:t>
            </a:r>
          </a:p>
          <a:p>
            <a:pPr marL="800100" lvl="1" indent="-342900">
              <a:buFont typeface="Arial"/>
              <a:buChar char="•"/>
            </a:pPr>
            <a:r>
              <a:rPr lang="en-US" sz="2000" dirty="0" smtClean="0">
                <a:latin typeface="Corbel"/>
                <a:cs typeface="Corbel"/>
              </a:rPr>
              <a:t>BAR addresses, MSI-X, and device ID  </a:t>
            </a:r>
          </a:p>
          <a:p>
            <a:pPr marL="800100" lvl="1" indent="-342900">
              <a:buFont typeface="Arial"/>
              <a:buChar char="•"/>
            </a:pPr>
            <a:r>
              <a:rPr lang="en-US" sz="2000" dirty="0">
                <a:latin typeface="Corbel"/>
                <a:cs typeface="Corbel"/>
              </a:rPr>
              <a:t>Strict hierarchical routing </a:t>
            </a:r>
          </a:p>
          <a:p>
            <a:pPr marL="800100" lvl="1" indent="-342900">
              <a:buFont typeface="Arial"/>
              <a:buChar char="•"/>
            </a:pPr>
            <a:endParaRPr lang="en-US" sz="2000" dirty="0" smtClean="0">
              <a:latin typeface="Corbel"/>
              <a:cs typeface="Corbel"/>
            </a:endParaRPr>
          </a:p>
        </p:txBody>
      </p:sp>
      <p:sp>
        <p:nvSpPr>
          <p:cNvPr id="3" name="TextBox 2"/>
          <p:cNvSpPr txBox="1"/>
          <p:nvPr/>
        </p:nvSpPr>
        <p:spPr>
          <a:xfrm>
            <a:off x="6959476" y="6285518"/>
            <a:ext cx="1855984" cy="307777"/>
          </a:xfrm>
          <a:prstGeom prst="rect">
            <a:avLst/>
          </a:prstGeom>
          <a:noFill/>
        </p:spPr>
        <p:txBody>
          <a:bodyPr wrap="none" rtlCol="0">
            <a:spAutoFit/>
          </a:bodyPr>
          <a:lstStyle/>
          <a:p>
            <a:r>
              <a:rPr lang="en-US" sz="1400" dirty="0" smtClean="0"/>
              <a:t>TB: Transparent Bridge</a:t>
            </a:r>
            <a:endParaRPr lang="en-US" sz="1400" dirty="0"/>
          </a:p>
        </p:txBody>
      </p:sp>
      <p:sp>
        <p:nvSpPr>
          <p:cNvPr id="4" name="Title 3"/>
          <p:cNvSpPr>
            <a:spLocks noGrp="1"/>
          </p:cNvSpPr>
          <p:nvPr>
            <p:ph type="title"/>
          </p:nvPr>
        </p:nvSpPr>
        <p:spPr/>
        <p:txBody>
          <a:bodyPr/>
          <a:lstStyle/>
          <a:p>
            <a:r>
              <a:rPr lang="en-US" dirty="0" err="1" smtClean="0"/>
              <a:t>PCIe</a:t>
            </a:r>
            <a:r>
              <a:rPr lang="en-US" dirty="0" smtClean="0"/>
              <a:t> Single Root Architecture</a:t>
            </a:r>
            <a:endParaRPr lang="en-US" dirty="0"/>
          </a:p>
        </p:txBody>
      </p:sp>
      <p:sp>
        <p:nvSpPr>
          <p:cNvPr id="50" name="TextBox 49"/>
          <p:cNvSpPr txBox="1"/>
          <p:nvPr/>
        </p:nvSpPr>
        <p:spPr>
          <a:xfrm>
            <a:off x="7196515" y="2882231"/>
            <a:ext cx="1400143" cy="461665"/>
          </a:xfrm>
          <a:prstGeom prst="rect">
            <a:avLst/>
          </a:prstGeom>
          <a:noFill/>
        </p:spPr>
        <p:txBody>
          <a:bodyPr wrap="none" rtlCol="0">
            <a:spAutoFit/>
          </a:bodyPr>
          <a:lstStyle/>
          <a:p>
            <a:r>
              <a:rPr lang="en-US" sz="1200" dirty="0" smtClean="0"/>
              <a:t>Routing table BAR:</a:t>
            </a:r>
          </a:p>
          <a:p>
            <a:r>
              <a:rPr lang="en-US" sz="1200" dirty="0" smtClean="0">
                <a:solidFill>
                  <a:srgbClr val="0000FF"/>
                </a:solidFill>
              </a:rPr>
              <a:t>0x10000 – 0x90000</a:t>
            </a:r>
            <a:endParaRPr lang="en-US" sz="1200" dirty="0">
              <a:solidFill>
                <a:srgbClr val="0000FF"/>
              </a:solidFill>
            </a:endParaRPr>
          </a:p>
        </p:txBody>
      </p:sp>
      <p:sp>
        <p:nvSpPr>
          <p:cNvPr id="51" name="TextBox 50"/>
          <p:cNvSpPr txBox="1"/>
          <p:nvPr/>
        </p:nvSpPr>
        <p:spPr>
          <a:xfrm>
            <a:off x="4251272" y="4659403"/>
            <a:ext cx="1400143" cy="461665"/>
          </a:xfrm>
          <a:prstGeom prst="rect">
            <a:avLst/>
          </a:prstGeom>
          <a:noFill/>
        </p:spPr>
        <p:txBody>
          <a:bodyPr wrap="none" rtlCol="0">
            <a:spAutoFit/>
          </a:bodyPr>
          <a:lstStyle/>
          <a:p>
            <a:r>
              <a:rPr lang="en-US" sz="1200" dirty="0" smtClean="0"/>
              <a:t>Routing table BAR:</a:t>
            </a:r>
          </a:p>
          <a:p>
            <a:r>
              <a:rPr lang="en-US" sz="1200" dirty="0" smtClean="0">
                <a:solidFill>
                  <a:srgbClr val="0000FF"/>
                </a:solidFill>
              </a:rPr>
              <a:t>0x10000 – 0x60000</a:t>
            </a:r>
            <a:endParaRPr lang="en-US" sz="1200" dirty="0">
              <a:solidFill>
                <a:srgbClr val="0000FF"/>
              </a:solidFill>
            </a:endParaRPr>
          </a:p>
        </p:txBody>
      </p:sp>
      <p:sp>
        <p:nvSpPr>
          <p:cNvPr id="52" name="TextBox 51"/>
          <p:cNvSpPr txBox="1"/>
          <p:nvPr/>
        </p:nvSpPr>
        <p:spPr>
          <a:xfrm>
            <a:off x="4246732" y="6174503"/>
            <a:ext cx="1780881" cy="276999"/>
          </a:xfrm>
          <a:prstGeom prst="rect">
            <a:avLst/>
          </a:prstGeom>
          <a:noFill/>
        </p:spPr>
        <p:txBody>
          <a:bodyPr wrap="none" rtlCol="0">
            <a:spAutoFit/>
          </a:bodyPr>
          <a:lstStyle/>
          <a:p>
            <a:r>
              <a:rPr lang="en-US" sz="1200" dirty="0" smtClean="0">
                <a:solidFill>
                  <a:srgbClr val="0000FF"/>
                </a:solidFill>
              </a:rPr>
              <a:t>BAR0: 0x50000 - 0x60000</a:t>
            </a:r>
            <a:endParaRPr lang="en-US" sz="1200" dirty="0">
              <a:solidFill>
                <a:srgbClr val="0000FF"/>
              </a:solidFill>
            </a:endParaRPr>
          </a:p>
        </p:txBody>
      </p:sp>
      <p:sp>
        <p:nvSpPr>
          <p:cNvPr id="53" name="TextBox 52"/>
          <p:cNvSpPr txBox="1"/>
          <p:nvPr/>
        </p:nvSpPr>
        <p:spPr>
          <a:xfrm>
            <a:off x="6590221" y="1803850"/>
            <a:ext cx="1650362" cy="646331"/>
          </a:xfrm>
          <a:prstGeom prst="rect">
            <a:avLst/>
          </a:prstGeom>
          <a:noFill/>
        </p:spPr>
        <p:txBody>
          <a:bodyPr wrap="none" rtlCol="0">
            <a:spAutoFit/>
          </a:bodyPr>
          <a:lstStyle/>
          <a:p>
            <a:pPr algn="ctr"/>
            <a:r>
              <a:rPr lang="en-US" sz="1200" dirty="0" smtClean="0"/>
              <a:t>Write Physical Address:</a:t>
            </a:r>
          </a:p>
          <a:p>
            <a:pPr algn="ctr"/>
            <a:r>
              <a:rPr lang="en-US" sz="1200" dirty="0" smtClean="0">
                <a:solidFill>
                  <a:srgbClr val="0000FF"/>
                </a:solidFill>
              </a:rPr>
              <a:t>0x55,000</a:t>
            </a:r>
          </a:p>
          <a:p>
            <a:pPr algn="ctr"/>
            <a:r>
              <a:rPr lang="en-US" sz="1200" dirty="0" smtClean="0">
                <a:solidFill>
                  <a:srgbClr val="0000FF"/>
                </a:solidFill>
              </a:rPr>
              <a:t>To Endpoint1</a:t>
            </a:r>
            <a:endParaRPr lang="en-US" sz="1200" dirty="0">
              <a:solidFill>
                <a:srgbClr val="0000FF"/>
              </a:solidFill>
            </a:endParaRPr>
          </a:p>
        </p:txBody>
      </p:sp>
      <p:cxnSp>
        <p:nvCxnSpPr>
          <p:cNvPr id="54" name="直線接點 33"/>
          <p:cNvCxnSpPr>
            <a:endCxn id="50" idx="2"/>
          </p:cNvCxnSpPr>
          <p:nvPr/>
        </p:nvCxnSpPr>
        <p:spPr>
          <a:xfrm flipV="1">
            <a:off x="6252699" y="3343896"/>
            <a:ext cx="1643888" cy="408068"/>
          </a:xfrm>
          <a:prstGeom prst="line">
            <a:avLst/>
          </a:prstGeom>
          <a:ln w="12700">
            <a:solidFill>
              <a:schemeClr val="tx1">
                <a:lumMod val="75000"/>
                <a:lumOff val="25000"/>
                <a:alpha val="64000"/>
              </a:schemeClr>
            </a:solidFill>
            <a:head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089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Single Host I/O Virtualization</a:t>
            </a:r>
            <a:endParaRPr lang="en-US" dirty="0"/>
          </a:p>
        </p:txBody>
      </p:sp>
      <p:pic>
        <p:nvPicPr>
          <p:cNvPr id="4" name="Content Placeholder 3" descr="Screen shot 2013-02-25 at 7.05.07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773413" y="1755545"/>
            <a:ext cx="5262900" cy="4000021"/>
          </a:xfrm>
        </p:spPr>
      </p:pic>
      <p:sp>
        <p:nvSpPr>
          <p:cNvPr id="5" name="TextBox 4"/>
          <p:cNvSpPr txBox="1"/>
          <p:nvPr/>
        </p:nvSpPr>
        <p:spPr>
          <a:xfrm>
            <a:off x="179512" y="1334373"/>
            <a:ext cx="3941011" cy="5262979"/>
          </a:xfrm>
          <a:prstGeom prst="rect">
            <a:avLst/>
          </a:prstGeom>
          <a:solidFill>
            <a:schemeClr val="bg1">
              <a:lumMod val="95000"/>
              <a:alpha val="42000"/>
            </a:schemeClr>
          </a:solidFill>
        </p:spPr>
        <p:txBody>
          <a:bodyPr wrap="square" rtlCol="0">
            <a:spAutoFit/>
          </a:bodyPr>
          <a:lstStyle/>
          <a:p>
            <a:pPr marL="342900" indent="-342900">
              <a:buFont typeface="Arial"/>
              <a:buChar char="•"/>
            </a:pPr>
            <a:r>
              <a:rPr lang="en-US" sz="2400" dirty="0" smtClean="0">
                <a:solidFill>
                  <a:srgbClr val="FF0000"/>
                </a:solidFill>
                <a:latin typeface="Corbel"/>
                <a:cs typeface="Corbel"/>
              </a:rPr>
              <a:t>Direct communication:</a:t>
            </a:r>
            <a:endParaRPr lang="en-US" sz="2400" dirty="0" smtClean="0">
              <a:latin typeface="Corbel"/>
              <a:cs typeface="Corbel"/>
            </a:endParaRPr>
          </a:p>
          <a:p>
            <a:pPr marL="800100" lvl="1" indent="-342900">
              <a:buFont typeface="Arial"/>
              <a:buChar char="•"/>
            </a:pPr>
            <a:r>
              <a:rPr lang="en-US" sz="2000" dirty="0" smtClean="0">
                <a:latin typeface="Corbel"/>
                <a:cs typeface="Corbel"/>
              </a:rPr>
              <a:t>Direct assigned to VMs</a:t>
            </a:r>
          </a:p>
          <a:p>
            <a:pPr marL="800100" lvl="1" indent="-342900">
              <a:buFont typeface="Arial"/>
              <a:buChar char="•"/>
            </a:pPr>
            <a:r>
              <a:rPr lang="en-US" sz="2000" dirty="0" smtClean="0">
                <a:latin typeface="Corbel"/>
                <a:cs typeface="Corbel"/>
              </a:rPr>
              <a:t>Hypervisor bypassing</a:t>
            </a:r>
          </a:p>
          <a:p>
            <a:pPr marL="1257300" lvl="2" indent="-342900">
              <a:buFont typeface="Arial"/>
              <a:buChar char="•"/>
            </a:pPr>
            <a:endParaRPr lang="en-US" sz="2000" dirty="0" smtClean="0">
              <a:latin typeface="Corbel"/>
              <a:cs typeface="Corbel"/>
            </a:endParaRPr>
          </a:p>
          <a:p>
            <a:pPr marL="342900" indent="-342900">
              <a:buFont typeface="Arial"/>
              <a:buChar char="•"/>
            </a:pPr>
            <a:r>
              <a:rPr lang="en-US" sz="2400" dirty="0" smtClean="0">
                <a:solidFill>
                  <a:srgbClr val="FF0000"/>
                </a:solidFill>
                <a:latin typeface="Corbel"/>
                <a:cs typeface="Corbel"/>
              </a:rPr>
              <a:t>Physical Function (PF):</a:t>
            </a:r>
          </a:p>
          <a:p>
            <a:pPr marL="800100" lvl="1" indent="-342900">
              <a:buFont typeface="Arial"/>
              <a:buChar char="•"/>
            </a:pPr>
            <a:r>
              <a:rPr lang="en-US" sz="2000" dirty="0">
                <a:latin typeface="Corbel"/>
                <a:cs typeface="Corbel"/>
              </a:rPr>
              <a:t>C</a:t>
            </a:r>
            <a:r>
              <a:rPr lang="en-US" sz="2000" dirty="0" smtClean="0">
                <a:latin typeface="Corbel"/>
                <a:cs typeface="Corbel"/>
              </a:rPr>
              <a:t>onfigure </a:t>
            </a:r>
            <a:r>
              <a:rPr lang="en-US" sz="2000" dirty="0">
                <a:latin typeface="Corbel"/>
                <a:cs typeface="Corbel"/>
              </a:rPr>
              <a:t>and manage the SR-IOV </a:t>
            </a:r>
            <a:r>
              <a:rPr lang="en-US" sz="2000" dirty="0" smtClean="0">
                <a:latin typeface="Corbel"/>
                <a:cs typeface="Corbel"/>
              </a:rPr>
              <a:t>functionality</a:t>
            </a:r>
          </a:p>
          <a:p>
            <a:pPr marL="1257300" lvl="2" indent="-342900">
              <a:buFont typeface="Arial"/>
              <a:buChar char="•"/>
            </a:pPr>
            <a:endParaRPr lang="en-US" sz="2000" dirty="0" smtClean="0">
              <a:latin typeface="Corbel"/>
              <a:cs typeface="Corbel"/>
            </a:endParaRPr>
          </a:p>
          <a:p>
            <a:pPr marL="342900" indent="-342900">
              <a:buFont typeface="Arial"/>
              <a:buChar char="•"/>
            </a:pPr>
            <a:r>
              <a:rPr lang="en-US" sz="2400" dirty="0" smtClean="0">
                <a:solidFill>
                  <a:srgbClr val="FF0000"/>
                </a:solidFill>
                <a:latin typeface="Corbel"/>
                <a:cs typeface="Corbel"/>
              </a:rPr>
              <a:t>Virtual Function (VF):</a:t>
            </a:r>
          </a:p>
          <a:p>
            <a:pPr marL="800100" lvl="1" indent="-342900">
              <a:buFont typeface="Arial"/>
              <a:buChar char="•"/>
            </a:pPr>
            <a:r>
              <a:rPr lang="en-US" sz="2000" dirty="0">
                <a:latin typeface="Corbel"/>
                <a:cs typeface="Corbel"/>
              </a:rPr>
              <a:t>L</a:t>
            </a:r>
            <a:r>
              <a:rPr lang="en-US" sz="2000" dirty="0" smtClean="0">
                <a:latin typeface="Corbel"/>
                <a:cs typeface="Corbel"/>
              </a:rPr>
              <a:t>ightweight </a:t>
            </a:r>
            <a:r>
              <a:rPr lang="en-US" sz="2000" dirty="0" err="1">
                <a:latin typeface="Corbel"/>
                <a:cs typeface="Corbel"/>
              </a:rPr>
              <a:t>PCIe</a:t>
            </a:r>
            <a:r>
              <a:rPr lang="en-US" sz="2000" dirty="0">
                <a:latin typeface="Corbel"/>
                <a:cs typeface="Corbel"/>
              </a:rPr>
              <a:t> </a:t>
            </a:r>
            <a:r>
              <a:rPr lang="en-US" sz="2000" dirty="0" smtClean="0">
                <a:latin typeface="Corbel"/>
                <a:cs typeface="Corbel"/>
              </a:rPr>
              <a:t>function</a:t>
            </a:r>
          </a:p>
          <a:p>
            <a:pPr marL="800100" lvl="1" indent="-342900">
              <a:buFont typeface="Arial"/>
              <a:buChar char="•"/>
            </a:pPr>
            <a:r>
              <a:rPr lang="en-US" sz="2000" dirty="0">
                <a:latin typeface="Corbel"/>
                <a:cs typeface="Corbel"/>
              </a:rPr>
              <a:t>W</a:t>
            </a:r>
            <a:r>
              <a:rPr lang="en-US" sz="2000" dirty="0" smtClean="0">
                <a:latin typeface="Corbel"/>
                <a:cs typeface="Corbel"/>
              </a:rPr>
              <a:t>ith resources </a:t>
            </a:r>
            <a:r>
              <a:rPr lang="en-US" sz="2000" dirty="0">
                <a:latin typeface="Corbel"/>
                <a:cs typeface="Corbel"/>
              </a:rPr>
              <a:t>necessary for data movement </a:t>
            </a:r>
            <a:endParaRPr lang="en-US" sz="2000" dirty="0" smtClean="0">
              <a:latin typeface="Corbel"/>
              <a:cs typeface="Corbel"/>
            </a:endParaRPr>
          </a:p>
          <a:p>
            <a:pPr marL="342900" indent="-342900">
              <a:buFont typeface="Arial"/>
              <a:buChar char="•"/>
            </a:pPr>
            <a:r>
              <a:rPr lang="en-US" sz="2400" dirty="0" smtClean="0">
                <a:solidFill>
                  <a:srgbClr val="FF0000"/>
                </a:solidFill>
                <a:latin typeface="Corbel"/>
                <a:cs typeface="Corbel"/>
              </a:rPr>
              <a:t>Intel VT</a:t>
            </a:r>
            <a:r>
              <a:rPr lang="en-US" sz="2400" dirty="0">
                <a:solidFill>
                  <a:srgbClr val="FF0000"/>
                </a:solidFill>
                <a:latin typeface="Corbel"/>
                <a:cs typeface="Corbel"/>
              </a:rPr>
              <a:t>-x and VT-d</a:t>
            </a:r>
          </a:p>
          <a:p>
            <a:pPr marL="800100" lvl="1" indent="-342900">
              <a:buFont typeface="Arial"/>
              <a:buChar char="•"/>
            </a:pPr>
            <a:r>
              <a:rPr lang="en-US" sz="2000" dirty="0">
                <a:latin typeface="Corbel"/>
                <a:cs typeface="Corbel"/>
              </a:rPr>
              <a:t>CPU/Chipset support for VMs and devices</a:t>
            </a:r>
          </a:p>
          <a:p>
            <a:pPr marL="800100" lvl="1" indent="-342900">
              <a:buFont typeface="Arial"/>
              <a:buChar char="•"/>
            </a:pPr>
            <a:endParaRPr lang="en-US" sz="2000" dirty="0" smtClean="0">
              <a:solidFill>
                <a:srgbClr val="FF0000"/>
              </a:solidFill>
            </a:endParaRPr>
          </a:p>
        </p:txBody>
      </p:sp>
      <p:sp>
        <p:nvSpPr>
          <p:cNvPr id="3" name="TextBox 2"/>
          <p:cNvSpPr txBox="1"/>
          <p:nvPr/>
        </p:nvSpPr>
        <p:spPr>
          <a:xfrm>
            <a:off x="203199" y="6545711"/>
            <a:ext cx="3480440" cy="276999"/>
          </a:xfrm>
          <a:prstGeom prst="rect">
            <a:avLst/>
          </a:prstGeom>
          <a:noFill/>
        </p:spPr>
        <p:txBody>
          <a:bodyPr wrap="none" rtlCol="0">
            <a:spAutoFit/>
          </a:bodyPr>
          <a:lstStyle/>
          <a:p>
            <a:r>
              <a:rPr lang="en-US" sz="1200" dirty="0" smtClean="0"/>
              <a:t>Figure: </a:t>
            </a:r>
            <a:r>
              <a:rPr lang="en-US" sz="1200" dirty="0"/>
              <a:t>Intel® 82599 SR-IOV Driver Companion Guide</a:t>
            </a:r>
          </a:p>
        </p:txBody>
      </p:sp>
      <p:sp>
        <p:nvSpPr>
          <p:cNvPr id="8" name="TextBox 7"/>
          <p:cNvSpPr txBox="1"/>
          <p:nvPr/>
        </p:nvSpPr>
        <p:spPr>
          <a:xfrm>
            <a:off x="4023902" y="5853340"/>
            <a:ext cx="4948590" cy="400110"/>
          </a:xfrm>
          <a:prstGeom prst="rect">
            <a:avLst/>
          </a:prstGeom>
          <a:noFill/>
        </p:spPr>
        <p:txBody>
          <a:bodyPr wrap="none" rtlCol="0">
            <a:spAutoFit/>
          </a:bodyPr>
          <a:lstStyle/>
          <a:p>
            <a:r>
              <a:rPr lang="en-US" sz="2000" dirty="0"/>
              <a:t>Makes one device “look” like multiple </a:t>
            </a:r>
            <a:r>
              <a:rPr lang="en-US" sz="2000" dirty="0" smtClean="0"/>
              <a:t>devices</a:t>
            </a:r>
            <a:endParaRPr lang="en-US" sz="2000" dirty="0"/>
          </a:p>
        </p:txBody>
      </p:sp>
      <p:sp>
        <p:nvSpPr>
          <p:cNvPr id="9" name="TextBox 8"/>
          <p:cNvSpPr txBox="1"/>
          <p:nvPr/>
        </p:nvSpPr>
        <p:spPr>
          <a:xfrm>
            <a:off x="5796136" y="5229200"/>
            <a:ext cx="369024" cy="307777"/>
          </a:xfrm>
          <a:prstGeom prst="rect">
            <a:avLst/>
          </a:prstGeom>
          <a:noFill/>
        </p:spPr>
        <p:txBody>
          <a:bodyPr wrap="none" rtlCol="0">
            <a:spAutoFit/>
          </a:bodyPr>
          <a:lstStyle/>
          <a:p>
            <a:r>
              <a:rPr lang="en-US" sz="1400" dirty="0" smtClean="0"/>
              <a:t>VF</a:t>
            </a:r>
            <a:endParaRPr lang="en-US" sz="1400" dirty="0"/>
          </a:p>
        </p:txBody>
      </p:sp>
      <p:sp>
        <p:nvSpPr>
          <p:cNvPr id="10" name="TextBox 9"/>
          <p:cNvSpPr txBox="1"/>
          <p:nvPr/>
        </p:nvSpPr>
        <p:spPr>
          <a:xfrm>
            <a:off x="6228184" y="5229200"/>
            <a:ext cx="369024" cy="307777"/>
          </a:xfrm>
          <a:prstGeom prst="rect">
            <a:avLst/>
          </a:prstGeom>
          <a:noFill/>
        </p:spPr>
        <p:txBody>
          <a:bodyPr wrap="none" rtlCol="0">
            <a:spAutoFit/>
          </a:bodyPr>
          <a:lstStyle/>
          <a:p>
            <a:r>
              <a:rPr lang="en-US" sz="1400" dirty="0" smtClean="0"/>
              <a:t>VF</a:t>
            </a:r>
            <a:endParaRPr lang="en-US" sz="1400" dirty="0"/>
          </a:p>
        </p:txBody>
      </p:sp>
      <p:sp>
        <p:nvSpPr>
          <p:cNvPr id="11" name="TextBox 10"/>
          <p:cNvSpPr txBox="1"/>
          <p:nvPr/>
        </p:nvSpPr>
        <p:spPr>
          <a:xfrm>
            <a:off x="6651248" y="5229200"/>
            <a:ext cx="369024" cy="307777"/>
          </a:xfrm>
          <a:prstGeom prst="rect">
            <a:avLst/>
          </a:prstGeom>
          <a:noFill/>
        </p:spPr>
        <p:txBody>
          <a:bodyPr wrap="none" rtlCol="0">
            <a:spAutoFit/>
          </a:bodyPr>
          <a:lstStyle/>
          <a:p>
            <a:r>
              <a:rPr lang="en-US" sz="1400" dirty="0" smtClean="0"/>
              <a:t>VF</a:t>
            </a:r>
            <a:endParaRPr lang="en-US" sz="1400" dirty="0"/>
          </a:p>
        </p:txBody>
      </p:sp>
      <p:sp>
        <p:nvSpPr>
          <p:cNvPr id="13" name="TextBox 12"/>
          <p:cNvSpPr txBox="1"/>
          <p:nvPr/>
        </p:nvSpPr>
        <p:spPr>
          <a:xfrm>
            <a:off x="849173" y="3887980"/>
            <a:ext cx="7235324" cy="523220"/>
          </a:xfrm>
          <a:prstGeom prst="rect">
            <a:avLst/>
          </a:prstGeom>
          <a:solidFill>
            <a:schemeClr val="bg1">
              <a:lumMod val="95000"/>
            </a:schemeClr>
          </a:solidFill>
          <a:ln>
            <a:solidFill>
              <a:srgbClr val="008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b="1" dirty="0" smtClean="0">
                <a:solidFill>
                  <a:srgbClr val="1D6EA7"/>
                </a:solidFill>
                <a:latin typeface="Corbel" pitchFamily="34" charset="0"/>
                <a:ea typeface="+mj-ea"/>
                <a:cs typeface="華康粗黑體" charset="0"/>
              </a:rPr>
              <a:t>Can </a:t>
            </a:r>
            <a:r>
              <a:rPr lang="en-US" sz="2800" b="1" dirty="0">
                <a:solidFill>
                  <a:srgbClr val="1D6EA7"/>
                </a:solidFill>
                <a:latin typeface="Corbel" pitchFamily="34" charset="0"/>
                <a:ea typeface="+mj-ea"/>
                <a:cs typeface="華康粗黑體" charset="0"/>
              </a:rPr>
              <a:t>we extend </a:t>
            </a:r>
            <a:r>
              <a:rPr lang="en-US" sz="2800" b="1" dirty="0" smtClean="0">
                <a:solidFill>
                  <a:srgbClr val="1D6EA7"/>
                </a:solidFill>
                <a:latin typeface="Corbel" pitchFamily="34" charset="0"/>
                <a:ea typeface="+mj-ea"/>
                <a:cs typeface="華康粗黑體" charset="0"/>
              </a:rPr>
              <a:t>virtual NICs to multiple hosts?</a:t>
            </a:r>
            <a:endParaRPr lang="en-US" sz="2800" b="1" dirty="0">
              <a:solidFill>
                <a:srgbClr val="1D6EA7"/>
              </a:solidFill>
              <a:latin typeface="Corbel" pitchFamily="34" charset="0"/>
              <a:ea typeface="+mj-ea"/>
              <a:cs typeface="華康粗黑體" charset="0"/>
            </a:endParaRPr>
          </a:p>
        </p:txBody>
      </p:sp>
      <p:sp>
        <p:nvSpPr>
          <p:cNvPr id="2" name="TextBox 1"/>
          <p:cNvSpPr txBox="1"/>
          <p:nvPr/>
        </p:nvSpPr>
        <p:spPr>
          <a:xfrm>
            <a:off x="4381500" y="1350018"/>
            <a:ext cx="4080639" cy="369332"/>
          </a:xfrm>
          <a:prstGeom prst="rect">
            <a:avLst/>
          </a:prstGeom>
          <a:noFill/>
        </p:spPr>
        <p:txBody>
          <a:bodyPr wrap="none" rtlCol="0">
            <a:spAutoFit/>
          </a:bodyPr>
          <a:lstStyle/>
          <a:p>
            <a:pPr algn="l"/>
            <a:r>
              <a:rPr lang="en-US" dirty="0" smtClean="0">
                <a:latin typeface="Corbel" pitchFamily="34" charset="0"/>
              </a:rPr>
              <a:t>Host1                        Host2                        Host3</a:t>
            </a:r>
          </a:p>
        </p:txBody>
      </p:sp>
    </p:spTree>
    <p:extLst>
      <p:ext uri="{BB962C8B-B14F-4D97-AF65-F5344CB8AC3E}">
        <p14:creationId xmlns:p14="http://schemas.microsoft.com/office/powerpoint/2010/main" val="564081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4"/>
          <p:cNvSpPr txBox="1"/>
          <p:nvPr/>
        </p:nvSpPr>
        <p:spPr>
          <a:xfrm>
            <a:off x="295628" y="1290530"/>
            <a:ext cx="3842688" cy="4955203"/>
          </a:xfrm>
          <a:prstGeom prst="rect">
            <a:avLst/>
          </a:prstGeom>
          <a:noFill/>
        </p:spPr>
        <p:txBody>
          <a:bodyPr wrap="square" rtlCol="0">
            <a:spAutoFit/>
          </a:bodyPr>
          <a:lstStyle/>
          <a:p>
            <a:pPr marL="342900" indent="-342900">
              <a:buFont typeface="Arial"/>
              <a:buChar char="•"/>
            </a:pPr>
            <a:r>
              <a:rPr lang="en-US" sz="2400" dirty="0" smtClean="0">
                <a:solidFill>
                  <a:srgbClr val="FF0000"/>
                </a:solidFill>
                <a:latin typeface="Corbel"/>
                <a:cs typeface="Corbel"/>
              </a:rPr>
              <a:t>Interconnect multiple hosts</a:t>
            </a:r>
          </a:p>
          <a:p>
            <a:pPr marL="800100" lvl="1" indent="-342900">
              <a:buFont typeface="Arial"/>
              <a:buChar char="•"/>
            </a:pPr>
            <a:r>
              <a:rPr lang="en-US" sz="2000" dirty="0" smtClean="0">
                <a:latin typeface="Corbel"/>
                <a:cs typeface="Corbel"/>
              </a:rPr>
              <a:t>No coordination between RCs</a:t>
            </a:r>
          </a:p>
          <a:p>
            <a:pPr marL="800100" lvl="1" indent="-342900">
              <a:buFont typeface="Arial"/>
              <a:buChar char="•"/>
            </a:pPr>
            <a:r>
              <a:rPr lang="en-US" sz="2000" dirty="0" smtClean="0">
                <a:latin typeface="Corbel"/>
                <a:cs typeface="Corbel"/>
              </a:rPr>
              <a:t>One domain for each root complex </a:t>
            </a:r>
            <a:r>
              <a:rPr lang="en-US" sz="2000" dirty="0" smtClean="0">
                <a:latin typeface="Corbel"/>
                <a:cs typeface="Corbel"/>
                <a:sym typeface="Wingdings"/>
              </a:rPr>
              <a:t> Virtual Hierarchy (VH)</a:t>
            </a:r>
          </a:p>
          <a:p>
            <a:pPr marL="800100" lvl="1" indent="-342900">
              <a:buFont typeface="Arial"/>
              <a:buChar char="•"/>
            </a:pPr>
            <a:r>
              <a:rPr lang="en-US" sz="2000" dirty="0" smtClean="0">
                <a:latin typeface="Corbel"/>
                <a:cs typeface="Corbel"/>
                <a:sym typeface="Wingdings"/>
              </a:rPr>
              <a:t>Endpoint4 is shared </a:t>
            </a:r>
            <a:endParaRPr lang="en-US" sz="2000" dirty="0" smtClean="0">
              <a:latin typeface="Corbel"/>
              <a:cs typeface="Corbel"/>
            </a:endParaRPr>
          </a:p>
          <a:p>
            <a:pPr marL="342900" indent="-342900">
              <a:buFont typeface="Arial"/>
              <a:buChar char="•"/>
            </a:pPr>
            <a:r>
              <a:rPr lang="en-US" sz="2400" dirty="0" smtClean="0">
                <a:solidFill>
                  <a:srgbClr val="FF0000"/>
                </a:solidFill>
                <a:latin typeface="Corbel"/>
                <a:cs typeface="Corbel"/>
              </a:rPr>
              <a:t>Multi-Root Aware (MRA) switch/endpoints</a:t>
            </a:r>
            <a:endParaRPr lang="en-US" sz="2000" dirty="0" smtClean="0">
              <a:latin typeface="Corbel"/>
              <a:cs typeface="Corbel"/>
            </a:endParaRPr>
          </a:p>
          <a:p>
            <a:pPr marL="800100" lvl="1" indent="-342900">
              <a:buFont typeface="Arial"/>
              <a:buChar char="•"/>
            </a:pPr>
            <a:r>
              <a:rPr lang="en-US" sz="2000" dirty="0" smtClean="0">
                <a:latin typeface="Corbel"/>
                <a:cs typeface="Corbel"/>
              </a:rPr>
              <a:t>New switch silicon</a:t>
            </a:r>
          </a:p>
          <a:p>
            <a:pPr marL="800100" lvl="1" indent="-342900">
              <a:buFont typeface="Arial"/>
              <a:buChar char="•"/>
            </a:pPr>
            <a:r>
              <a:rPr lang="en-US" sz="2000" dirty="0" smtClean="0">
                <a:latin typeface="Corbel"/>
                <a:cs typeface="Corbel"/>
              </a:rPr>
              <a:t>New endpoint silicon</a:t>
            </a:r>
          </a:p>
          <a:p>
            <a:pPr marL="800100" lvl="1" indent="-342900">
              <a:buFont typeface="Arial"/>
              <a:buChar char="•"/>
            </a:pPr>
            <a:r>
              <a:rPr lang="en-US" sz="2000" dirty="0" smtClean="0">
                <a:latin typeface="Corbel"/>
                <a:cs typeface="Corbel"/>
              </a:rPr>
              <a:t>Management model</a:t>
            </a:r>
          </a:p>
          <a:p>
            <a:pPr marL="800100" lvl="1" indent="-342900">
              <a:buFont typeface="Arial"/>
              <a:buChar char="•"/>
            </a:pPr>
            <a:r>
              <a:rPr lang="en-US" sz="2000" dirty="0" smtClean="0">
                <a:latin typeface="Corbel"/>
                <a:cs typeface="Corbel"/>
              </a:rPr>
              <a:t>Lots of HW upgrades </a:t>
            </a:r>
          </a:p>
          <a:p>
            <a:pPr marL="800100" lvl="1" indent="-342900">
              <a:buFont typeface="Arial"/>
              <a:buChar char="•"/>
            </a:pPr>
            <a:r>
              <a:rPr lang="en-US" sz="2000" dirty="0" smtClean="0">
                <a:latin typeface="Corbel"/>
                <a:cs typeface="Corbel"/>
              </a:rPr>
              <a:t>Not/rare available</a:t>
            </a:r>
          </a:p>
        </p:txBody>
      </p:sp>
      <p:sp>
        <p:nvSpPr>
          <p:cNvPr id="2" name="Title 1"/>
          <p:cNvSpPr>
            <a:spLocks noGrp="1"/>
          </p:cNvSpPr>
          <p:nvPr>
            <p:ph type="title"/>
          </p:nvPr>
        </p:nvSpPr>
        <p:spPr/>
        <p:txBody>
          <a:bodyPr/>
          <a:lstStyle/>
          <a:p>
            <a:r>
              <a:rPr lang="en-US" dirty="0" smtClean="0"/>
              <a:t>Multi-Root Architecture</a:t>
            </a:r>
            <a:endParaRPr lang="en-US" dirty="0"/>
          </a:p>
        </p:txBody>
      </p:sp>
      <p:grpSp>
        <p:nvGrpSpPr>
          <p:cNvPr id="3" name="Group 2"/>
          <p:cNvGrpSpPr/>
          <p:nvPr/>
        </p:nvGrpSpPr>
        <p:grpSpPr>
          <a:xfrm>
            <a:off x="3870881" y="887302"/>
            <a:ext cx="5422902" cy="5765955"/>
            <a:chOff x="2123462" y="614381"/>
            <a:chExt cx="5422902" cy="5765955"/>
          </a:xfrm>
        </p:grpSpPr>
        <p:grpSp>
          <p:nvGrpSpPr>
            <p:cNvPr id="69" name="Group 68"/>
            <p:cNvGrpSpPr/>
            <p:nvPr/>
          </p:nvGrpSpPr>
          <p:grpSpPr>
            <a:xfrm>
              <a:off x="2123462" y="614381"/>
              <a:ext cx="5422902" cy="5765955"/>
              <a:chOff x="2123462" y="614381"/>
              <a:chExt cx="5422902" cy="5765955"/>
            </a:xfrm>
          </p:grpSpPr>
          <p:sp>
            <p:nvSpPr>
              <p:cNvPr id="70" name="圓角矩形 6"/>
              <p:cNvSpPr/>
              <p:nvPr/>
            </p:nvSpPr>
            <p:spPr>
              <a:xfrm>
                <a:off x="3745091" y="875249"/>
                <a:ext cx="1527575" cy="2614044"/>
              </a:xfrm>
              <a:prstGeom prst="roundRect">
                <a:avLst/>
              </a:prstGeom>
              <a:solidFill>
                <a:schemeClr val="bg1">
                  <a:lumMod val="95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smtClean="0">
                  <a:solidFill>
                    <a:schemeClr val="tx1"/>
                  </a:solidFill>
                </a:endParaRPr>
              </a:p>
            </p:txBody>
          </p:sp>
          <p:sp>
            <p:nvSpPr>
              <p:cNvPr id="71" name="圓角矩形 5"/>
              <p:cNvSpPr/>
              <p:nvPr/>
            </p:nvSpPr>
            <p:spPr>
              <a:xfrm>
                <a:off x="5356007" y="875248"/>
                <a:ext cx="1476976" cy="2996985"/>
              </a:xfrm>
              <a:prstGeom prst="roundRect">
                <a:avLst/>
              </a:prstGeom>
              <a:solidFill>
                <a:schemeClr val="bg1">
                  <a:lumMod val="95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smtClean="0">
                  <a:solidFill>
                    <a:schemeClr val="tx1"/>
                  </a:solidFill>
                </a:endParaRPr>
              </a:p>
            </p:txBody>
          </p:sp>
          <p:sp>
            <p:nvSpPr>
              <p:cNvPr id="72" name="圓角矩形 7"/>
              <p:cNvSpPr/>
              <p:nvPr/>
            </p:nvSpPr>
            <p:spPr>
              <a:xfrm>
                <a:off x="2123462" y="875248"/>
                <a:ext cx="1556745" cy="2996985"/>
              </a:xfrm>
              <a:prstGeom prst="roundRect">
                <a:avLst/>
              </a:prstGeom>
              <a:solidFill>
                <a:schemeClr val="bg1">
                  <a:lumMod val="95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smtClean="0">
                  <a:solidFill>
                    <a:schemeClr val="tx1"/>
                  </a:solidFill>
                </a:endParaRPr>
              </a:p>
            </p:txBody>
          </p:sp>
          <p:sp>
            <p:nvSpPr>
              <p:cNvPr id="73" name="圓角矩形 8"/>
              <p:cNvSpPr/>
              <p:nvPr/>
            </p:nvSpPr>
            <p:spPr>
              <a:xfrm>
                <a:off x="2844387" y="4332020"/>
                <a:ext cx="3680476" cy="1771317"/>
              </a:xfrm>
              <a:prstGeom prst="roundRect">
                <a:avLst/>
              </a:prstGeom>
              <a:solidFill>
                <a:schemeClr val="bg1">
                  <a:lumMod val="95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smtClean="0">
                  <a:solidFill>
                    <a:schemeClr val="tx1"/>
                  </a:solidFill>
                </a:endParaRPr>
              </a:p>
            </p:txBody>
          </p:sp>
          <p:grpSp>
            <p:nvGrpSpPr>
              <p:cNvPr id="74" name="群組 9"/>
              <p:cNvGrpSpPr/>
              <p:nvPr/>
            </p:nvGrpSpPr>
            <p:grpSpPr>
              <a:xfrm>
                <a:off x="2246694" y="1121652"/>
                <a:ext cx="1343025" cy="1709739"/>
                <a:chOff x="3224212" y="786048"/>
                <a:chExt cx="1343025" cy="1709739"/>
              </a:xfrm>
            </p:grpSpPr>
            <p:sp>
              <p:nvSpPr>
                <p:cNvPr id="190" name="矩形 45"/>
                <p:cNvSpPr/>
                <p:nvPr/>
              </p:nvSpPr>
              <p:spPr>
                <a:xfrm>
                  <a:off x="3224212" y="786048"/>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91" name="矩形 46"/>
                <p:cNvSpPr/>
                <p:nvPr/>
              </p:nvSpPr>
              <p:spPr>
                <a:xfrm>
                  <a:off x="3367087" y="1981437"/>
                  <a:ext cx="1200150"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Root Complex1</a:t>
                  </a:r>
                  <a:endParaRPr lang="zh-TW" altLang="en-US" sz="1400" dirty="0" smtClean="0">
                    <a:solidFill>
                      <a:schemeClr val="tx1"/>
                    </a:solidFill>
                  </a:endParaRPr>
                </a:p>
              </p:txBody>
            </p:sp>
            <p:sp>
              <p:nvSpPr>
                <p:cNvPr id="192" name="矩形 47"/>
                <p:cNvSpPr/>
                <p:nvPr/>
              </p:nvSpPr>
              <p:spPr>
                <a:xfrm>
                  <a:off x="3348037" y="9289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93" name="矩形 48"/>
                <p:cNvSpPr/>
                <p:nvPr/>
              </p:nvSpPr>
              <p:spPr>
                <a:xfrm>
                  <a:off x="3490912" y="10813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cxnSp>
              <p:nvCxnSpPr>
                <p:cNvPr id="194" name="直線單箭頭接點 49"/>
                <p:cNvCxnSpPr>
                  <a:stCxn id="193" idx="2"/>
                  <a:endCxn id="191" idx="0"/>
                </p:cNvCxnSpPr>
                <p:nvPr/>
              </p:nvCxnSpPr>
              <p:spPr>
                <a:xfrm>
                  <a:off x="3964781" y="1762361"/>
                  <a:ext cx="2381" cy="219076"/>
                </a:xfrm>
                <a:prstGeom prst="straightConnector1">
                  <a:avLst/>
                </a:prstGeom>
                <a:ln w="1270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75" name="矩形 32"/>
              <p:cNvSpPr/>
              <p:nvPr/>
            </p:nvSpPr>
            <p:spPr>
              <a:xfrm>
                <a:off x="2917015" y="4548509"/>
                <a:ext cx="885825"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200" dirty="0">
                    <a:solidFill>
                      <a:schemeClr val="tx1"/>
                    </a:solidFill>
                  </a:rPr>
                  <a:t>PCIe </a:t>
                </a:r>
                <a:r>
                  <a:rPr lang="en-US" altLang="zh-TW" sz="1200" dirty="0" smtClean="0">
                    <a:solidFill>
                      <a:srgbClr val="984807"/>
                    </a:solidFill>
                  </a:rPr>
                  <a:t>MR</a:t>
                </a:r>
                <a:endParaRPr lang="en-US" altLang="zh-TW" sz="1200" dirty="0">
                  <a:solidFill>
                    <a:srgbClr val="984807"/>
                  </a:solidFill>
                </a:endParaRPr>
              </a:p>
              <a:p>
                <a:pPr algn="ctr"/>
                <a:r>
                  <a:rPr lang="en-US" altLang="zh-TW" sz="1200" dirty="0" smtClean="0">
                    <a:solidFill>
                      <a:schemeClr val="tx1"/>
                    </a:solidFill>
                  </a:rPr>
                  <a:t>Endpoint3</a:t>
                </a:r>
                <a:endParaRPr lang="zh-TW" altLang="en-US" sz="1200" dirty="0">
                  <a:solidFill>
                    <a:schemeClr val="tx1"/>
                  </a:solidFill>
                </a:endParaRPr>
              </a:p>
            </p:txBody>
          </p:sp>
          <p:sp>
            <p:nvSpPr>
              <p:cNvPr id="76" name="矩形 33"/>
              <p:cNvSpPr/>
              <p:nvPr/>
            </p:nvSpPr>
            <p:spPr>
              <a:xfrm>
                <a:off x="3924285" y="3615059"/>
                <a:ext cx="1176337" cy="51435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smtClean="0">
                    <a:solidFill>
                      <a:schemeClr val="tx1"/>
                    </a:solidFill>
                  </a:rPr>
                  <a:t>PCIe MRA Switch1</a:t>
                </a:r>
                <a:endParaRPr lang="zh-TW" altLang="en-US" sz="1400" dirty="0" smtClean="0">
                  <a:solidFill>
                    <a:schemeClr val="tx1"/>
                  </a:solidFill>
                </a:endParaRPr>
              </a:p>
            </p:txBody>
          </p:sp>
          <p:sp>
            <p:nvSpPr>
              <p:cNvPr id="77" name="矩形 34"/>
              <p:cNvSpPr/>
              <p:nvPr/>
            </p:nvSpPr>
            <p:spPr>
              <a:xfrm>
                <a:off x="5110147" y="4548509"/>
                <a:ext cx="885825"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TB</a:t>
                </a:r>
              </a:p>
              <a:p>
                <a:pPr algn="ctr"/>
                <a:r>
                  <a:rPr lang="en-US" altLang="zh-TW" sz="1400" dirty="0" smtClean="0">
                    <a:solidFill>
                      <a:schemeClr val="tx1"/>
                    </a:solidFill>
                  </a:rPr>
                  <a:t>Switch3</a:t>
                </a:r>
                <a:endParaRPr lang="zh-TW" altLang="en-US" sz="1400" dirty="0" smtClean="0">
                  <a:solidFill>
                    <a:schemeClr val="tx1"/>
                  </a:solidFill>
                </a:endParaRPr>
              </a:p>
            </p:txBody>
          </p:sp>
          <p:cxnSp>
            <p:nvCxnSpPr>
              <p:cNvPr id="78" name="直線接點 35"/>
              <p:cNvCxnSpPr>
                <a:stCxn id="76" idx="2"/>
                <a:endCxn id="77" idx="0"/>
              </p:cNvCxnSpPr>
              <p:nvPr/>
            </p:nvCxnSpPr>
            <p:spPr>
              <a:xfrm>
                <a:off x="4512454" y="4129409"/>
                <a:ext cx="1040606" cy="41910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79" name="矩形 36"/>
              <p:cNvSpPr/>
              <p:nvPr/>
            </p:nvSpPr>
            <p:spPr>
              <a:xfrm>
                <a:off x="4071922" y="4548509"/>
                <a:ext cx="885825"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TB</a:t>
                </a:r>
              </a:p>
              <a:p>
                <a:pPr algn="ctr"/>
                <a:r>
                  <a:rPr lang="en-US" altLang="zh-TW" sz="1400" dirty="0" smtClean="0">
                    <a:solidFill>
                      <a:schemeClr val="tx1"/>
                    </a:solidFill>
                  </a:rPr>
                  <a:t>Switch2</a:t>
                </a:r>
                <a:endParaRPr lang="zh-TW" altLang="en-US" sz="1400" dirty="0" smtClean="0">
                  <a:solidFill>
                    <a:schemeClr val="tx1"/>
                  </a:solidFill>
                </a:endParaRPr>
              </a:p>
            </p:txBody>
          </p:sp>
          <p:sp>
            <p:nvSpPr>
              <p:cNvPr id="80" name="矩形 37"/>
              <p:cNvSpPr/>
              <p:nvPr/>
            </p:nvSpPr>
            <p:spPr>
              <a:xfrm>
                <a:off x="5557822" y="5467671"/>
                <a:ext cx="885825"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200" dirty="0" smtClean="0">
                    <a:solidFill>
                      <a:schemeClr val="tx1"/>
                    </a:solidFill>
                  </a:rPr>
                  <a:t>PCIe </a:t>
                </a:r>
                <a:r>
                  <a:rPr lang="en-US" altLang="zh-TW" sz="1200" dirty="0" smtClean="0">
                    <a:solidFill>
                      <a:srgbClr val="984807"/>
                    </a:solidFill>
                  </a:rPr>
                  <a:t>MR</a:t>
                </a:r>
              </a:p>
              <a:p>
                <a:pPr algn="ctr"/>
                <a:r>
                  <a:rPr lang="en-US" altLang="zh-TW" sz="1200" dirty="0" smtClean="0">
                    <a:solidFill>
                      <a:schemeClr val="tx1"/>
                    </a:solidFill>
                  </a:rPr>
                  <a:t>Endpoint6</a:t>
                </a:r>
                <a:endParaRPr lang="zh-TW" altLang="en-US" sz="1200" dirty="0" smtClean="0">
                  <a:solidFill>
                    <a:schemeClr val="tx1"/>
                  </a:solidFill>
                </a:endParaRPr>
              </a:p>
            </p:txBody>
          </p:sp>
          <p:cxnSp>
            <p:nvCxnSpPr>
              <p:cNvPr id="81" name="直線接點 38"/>
              <p:cNvCxnSpPr>
                <a:stCxn id="79" idx="0"/>
                <a:endCxn id="76" idx="2"/>
              </p:cNvCxnSpPr>
              <p:nvPr/>
            </p:nvCxnSpPr>
            <p:spPr>
              <a:xfrm flipH="1" flipV="1">
                <a:off x="4512454" y="4129409"/>
                <a:ext cx="2381" cy="41910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直線接點 39"/>
              <p:cNvCxnSpPr>
                <a:stCxn id="77" idx="2"/>
                <a:endCxn id="80" idx="0"/>
              </p:cNvCxnSpPr>
              <p:nvPr/>
            </p:nvCxnSpPr>
            <p:spPr>
              <a:xfrm>
                <a:off x="5553060" y="5062859"/>
                <a:ext cx="447675" cy="4048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直線接點 40"/>
              <p:cNvCxnSpPr>
                <a:stCxn id="84" idx="0"/>
                <a:endCxn id="79" idx="2"/>
              </p:cNvCxnSpPr>
              <p:nvPr/>
            </p:nvCxnSpPr>
            <p:spPr>
              <a:xfrm flipV="1">
                <a:off x="3748072" y="5062859"/>
                <a:ext cx="766763" cy="4048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4" name="矩形 41"/>
              <p:cNvSpPr/>
              <p:nvPr/>
            </p:nvSpPr>
            <p:spPr>
              <a:xfrm>
                <a:off x="3305159" y="5467671"/>
                <a:ext cx="885825" cy="514350"/>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200" dirty="0">
                    <a:solidFill>
                      <a:schemeClr val="tx1"/>
                    </a:solidFill>
                  </a:rPr>
                  <a:t>PCIe </a:t>
                </a:r>
                <a:r>
                  <a:rPr lang="en-US" altLang="zh-TW" sz="1200" dirty="0" smtClean="0">
                    <a:solidFill>
                      <a:srgbClr val="984807"/>
                    </a:solidFill>
                  </a:rPr>
                  <a:t>MR</a:t>
                </a:r>
                <a:endParaRPr lang="en-US" altLang="zh-TW" sz="1200" dirty="0">
                  <a:solidFill>
                    <a:srgbClr val="984807"/>
                  </a:solidFill>
                </a:endParaRPr>
              </a:p>
              <a:p>
                <a:pPr algn="ctr"/>
                <a:r>
                  <a:rPr lang="en-US" altLang="zh-TW" sz="1200" dirty="0" smtClean="0">
                    <a:solidFill>
                      <a:schemeClr val="tx1"/>
                    </a:solidFill>
                  </a:rPr>
                  <a:t>Endpoint4</a:t>
                </a:r>
                <a:endParaRPr lang="zh-TW" altLang="en-US" sz="1200" dirty="0">
                  <a:solidFill>
                    <a:schemeClr val="tx1"/>
                  </a:solidFill>
                </a:endParaRPr>
              </a:p>
            </p:txBody>
          </p:sp>
          <p:sp>
            <p:nvSpPr>
              <p:cNvPr id="85" name="矩形 42"/>
              <p:cNvSpPr/>
              <p:nvPr/>
            </p:nvSpPr>
            <p:spPr>
              <a:xfrm>
                <a:off x="4500546" y="5467671"/>
                <a:ext cx="885825"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200" dirty="0">
                    <a:solidFill>
                      <a:schemeClr val="tx1"/>
                    </a:solidFill>
                  </a:rPr>
                  <a:t>PCIe </a:t>
                </a:r>
                <a:r>
                  <a:rPr lang="en-US" altLang="zh-TW" sz="1200" dirty="0" smtClean="0">
                    <a:solidFill>
                      <a:srgbClr val="984807"/>
                    </a:solidFill>
                  </a:rPr>
                  <a:t>MR</a:t>
                </a:r>
                <a:endParaRPr lang="en-US" altLang="zh-TW" sz="1200" dirty="0">
                  <a:solidFill>
                    <a:srgbClr val="984807"/>
                  </a:solidFill>
                </a:endParaRPr>
              </a:p>
              <a:p>
                <a:pPr algn="ctr"/>
                <a:r>
                  <a:rPr lang="en-US" altLang="zh-TW" sz="1200" dirty="0" smtClean="0">
                    <a:solidFill>
                      <a:schemeClr val="tx1"/>
                    </a:solidFill>
                  </a:rPr>
                  <a:t>Endpoint5</a:t>
                </a:r>
                <a:endParaRPr lang="zh-TW" altLang="en-US" sz="1200" dirty="0">
                  <a:solidFill>
                    <a:schemeClr val="tx1"/>
                  </a:solidFill>
                </a:endParaRPr>
              </a:p>
            </p:txBody>
          </p:sp>
          <p:cxnSp>
            <p:nvCxnSpPr>
              <p:cNvPr id="86" name="直線接點 43"/>
              <p:cNvCxnSpPr>
                <a:stCxn id="85" idx="0"/>
                <a:endCxn id="79" idx="2"/>
              </p:cNvCxnSpPr>
              <p:nvPr/>
            </p:nvCxnSpPr>
            <p:spPr>
              <a:xfrm flipH="1" flipV="1">
                <a:off x="4514835" y="5062859"/>
                <a:ext cx="428624" cy="40481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直線接點 44"/>
              <p:cNvCxnSpPr>
                <a:stCxn id="76" idx="2"/>
                <a:endCxn id="75" idx="0"/>
              </p:cNvCxnSpPr>
              <p:nvPr/>
            </p:nvCxnSpPr>
            <p:spPr>
              <a:xfrm flipH="1">
                <a:off x="3359928" y="4129409"/>
                <a:ext cx="1152526" cy="41910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直線接點 11"/>
              <p:cNvCxnSpPr>
                <a:stCxn id="76" idx="0"/>
                <a:endCxn id="191" idx="2"/>
              </p:cNvCxnSpPr>
              <p:nvPr/>
            </p:nvCxnSpPr>
            <p:spPr>
              <a:xfrm flipH="1" flipV="1">
                <a:off x="2989644" y="2831391"/>
                <a:ext cx="1522810" cy="783668"/>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直線接點 12"/>
              <p:cNvCxnSpPr>
                <a:stCxn id="76" idx="0"/>
              </p:cNvCxnSpPr>
              <p:nvPr/>
            </p:nvCxnSpPr>
            <p:spPr>
              <a:xfrm flipV="1">
                <a:off x="4512454" y="2831391"/>
                <a:ext cx="2380" cy="783668"/>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直線接點 13"/>
              <p:cNvCxnSpPr>
                <a:stCxn id="76" idx="0"/>
              </p:cNvCxnSpPr>
              <p:nvPr/>
            </p:nvCxnSpPr>
            <p:spPr>
              <a:xfrm flipV="1">
                <a:off x="4512454" y="2836389"/>
                <a:ext cx="1520425" cy="77867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1" name="矩形 14"/>
              <p:cNvSpPr/>
              <p:nvPr/>
            </p:nvSpPr>
            <p:spPr>
              <a:xfrm>
                <a:off x="2465769" y="3223225"/>
                <a:ext cx="1038226"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Endpoint1</a:t>
                </a:r>
                <a:endParaRPr lang="zh-TW" altLang="en-US" sz="1400" dirty="0" smtClean="0">
                  <a:solidFill>
                    <a:schemeClr val="tx1"/>
                  </a:solidFill>
                </a:endParaRPr>
              </a:p>
            </p:txBody>
          </p:sp>
          <p:cxnSp>
            <p:nvCxnSpPr>
              <p:cNvPr id="92" name="直線接點 15"/>
              <p:cNvCxnSpPr>
                <a:stCxn id="91" idx="0"/>
                <a:endCxn id="191" idx="2"/>
              </p:cNvCxnSpPr>
              <p:nvPr/>
            </p:nvCxnSpPr>
            <p:spPr>
              <a:xfrm flipV="1">
                <a:off x="2984882" y="2831391"/>
                <a:ext cx="4762" cy="391834"/>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3" name="矩形 16"/>
              <p:cNvSpPr/>
              <p:nvPr/>
            </p:nvSpPr>
            <p:spPr>
              <a:xfrm>
                <a:off x="5657036" y="3232750"/>
                <a:ext cx="959664"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a:t>
                </a:r>
              </a:p>
              <a:p>
                <a:pPr algn="ctr"/>
                <a:r>
                  <a:rPr lang="en-US" altLang="zh-TW" sz="1400" dirty="0" smtClean="0">
                    <a:solidFill>
                      <a:schemeClr val="tx1"/>
                    </a:solidFill>
                  </a:rPr>
                  <a:t>Endpoint2</a:t>
                </a:r>
                <a:endParaRPr lang="zh-TW" altLang="en-US" sz="1400" dirty="0" smtClean="0">
                  <a:solidFill>
                    <a:schemeClr val="tx1"/>
                  </a:solidFill>
                </a:endParaRPr>
              </a:p>
            </p:txBody>
          </p:sp>
          <p:cxnSp>
            <p:nvCxnSpPr>
              <p:cNvPr id="94" name="直線接點 17"/>
              <p:cNvCxnSpPr>
                <a:stCxn id="93" idx="0"/>
                <a:endCxn id="118" idx="2"/>
              </p:cNvCxnSpPr>
              <p:nvPr/>
            </p:nvCxnSpPr>
            <p:spPr>
              <a:xfrm flipV="1">
                <a:off x="6136868" y="2836389"/>
                <a:ext cx="3167" cy="39636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95" name="群組 18"/>
              <p:cNvGrpSpPr/>
              <p:nvPr/>
            </p:nvGrpSpPr>
            <p:grpSpPr>
              <a:xfrm>
                <a:off x="3820698" y="1126650"/>
                <a:ext cx="1343025" cy="1709739"/>
                <a:chOff x="3224212" y="786048"/>
                <a:chExt cx="1343025" cy="1709739"/>
              </a:xfrm>
            </p:grpSpPr>
            <p:sp>
              <p:nvSpPr>
                <p:cNvPr id="185" name="矩形 27"/>
                <p:cNvSpPr/>
                <p:nvPr/>
              </p:nvSpPr>
              <p:spPr>
                <a:xfrm>
                  <a:off x="3224212" y="786048"/>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86" name="矩形 28"/>
                <p:cNvSpPr/>
                <p:nvPr/>
              </p:nvSpPr>
              <p:spPr>
                <a:xfrm>
                  <a:off x="3367087" y="1981437"/>
                  <a:ext cx="1200150"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Root Complex2</a:t>
                  </a:r>
                  <a:endParaRPr lang="zh-TW" altLang="en-US" sz="1400" dirty="0" smtClean="0">
                    <a:solidFill>
                      <a:schemeClr val="tx1"/>
                    </a:solidFill>
                  </a:endParaRPr>
                </a:p>
              </p:txBody>
            </p:sp>
            <p:sp>
              <p:nvSpPr>
                <p:cNvPr id="187" name="矩形 29"/>
                <p:cNvSpPr/>
                <p:nvPr/>
              </p:nvSpPr>
              <p:spPr>
                <a:xfrm>
                  <a:off x="3348037" y="9289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88" name="矩形 30"/>
                <p:cNvSpPr/>
                <p:nvPr/>
              </p:nvSpPr>
              <p:spPr>
                <a:xfrm>
                  <a:off x="3490912" y="10813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cxnSp>
              <p:nvCxnSpPr>
                <p:cNvPr id="189" name="直線單箭頭接點 31"/>
                <p:cNvCxnSpPr>
                  <a:stCxn id="188" idx="2"/>
                  <a:endCxn id="186" idx="0"/>
                </p:cNvCxnSpPr>
                <p:nvPr/>
              </p:nvCxnSpPr>
              <p:spPr>
                <a:xfrm>
                  <a:off x="3964781" y="1762361"/>
                  <a:ext cx="2381" cy="219076"/>
                </a:xfrm>
                <a:prstGeom prst="straightConnector1">
                  <a:avLst/>
                </a:prstGeom>
                <a:ln w="1270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96" name="群組 19"/>
              <p:cNvGrpSpPr/>
              <p:nvPr/>
            </p:nvGrpSpPr>
            <p:grpSpPr>
              <a:xfrm>
                <a:off x="5397085" y="1126650"/>
                <a:ext cx="1343025" cy="1709739"/>
                <a:chOff x="3224212" y="786048"/>
                <a:chExt cx="1343025" cy="1709739"/>
              </a:xfrm>
            </p:grpSpPr>
            <p:sp>
              <p:nvSpPr>
                <p:cNvPr id="117" name="矩形 22"/>
                <p:cNvSpPr/>
                <p:nvPr/>
              </p:nvSpPr>
              <p:spPr>
                <a:xfrm>
                  <a:off x="3224212" y="786048"/>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18" name="矩形 23"/>
                <p:cNvSpPr/>
                <p:nvPr/>
              </p:nvSpPr>
              <p:spPr>
                <a:xfrm>
                  <a:off x="3367087" y="1981437"/>
                  <a:ext cx="1200150" cy="514350"/>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err="1" smtClean="0">
                      <a:solidFill>
                        <a:schemeClr val="tx1"/>
                      </a:solidFill>
                    </a:rPr>
                    <a:t>PCIe</a:t>
                  </a:r>
                  <a:r>
                    <a:rPr lang="en-US" altLang="zh-TW" sz="1400" dirty="0" smtClean="0">
                      <a:solidFill>
                        <a:schemeClr val="tx1"/>
                      </a:solidFill>
                    </a:rPr>
                    <a:t> Root Complex3</a:t>
                  </a:r>
                  <a:endParaRPr lang="zh-TW" altLang="en-US" sz="1400" dirty="0" smtClean="0">
                    <a:solidFill>
                      <a:schemeClr val="tx1"/>
                    </a:solidFill>
                  </a:endParaRPr>
                </a:p>
              </p:txBody>
            </p:sp>
            <p:sp>
              <p:nvSpPr>
                <p:cNvPr id="182" name="矩形 24"/>
                <p:cNvSpPr/>
                <p:nvPr/>
              </p:nvSpPr>
              <p:spPr>
                <a:xfrm>
                  <a:off x="3348037" y="9289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sp>
              <p:nvSpPr>
                <p:cNvPr id="183" name="矩形 25"/>
                <p:cNvSpPr/>
                <p:nvPr/>
              </p:nvSpPr>
              <p:spPr>
                <a:xfrm>
                  <a:off x="3490912" y="1081323"/>
                  <a:ext cx="947737" cy="681038"/>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CPU #n</a:t>
                  </a:r>
                  <a:endParaRPr lang="zh-TW" altLang="en-US" dirty="0">
                    <a:solidFill>
                      <a:schemeClr val="tx1"/>
                    </a:solidFill>
                  </a:endParaRPr>
                </a:p>
              </p:txBody>
            </p:sp>
            <p:cxnSp>
              <p:nvCxnSpPr>
                <p:cNvPr id="184" name="直線單箭頭接點 26"/>
                <p:cNvCxnSpPr>
                  <a:stCxn id="183" idx="2"/>
                  <a:endCxn id="118" idx="0"/>
                </p:cNvCxnSpPr>
                <p:nvPr/>
              </p:nvCxnSpPr>
              <p:spPr>
                <a:xfrm>
                  <a:off x="3964781" y="1762361"/>
                  <a:ext cx="2381" cy="219076"/>
                </a:xfrm>
                <a:prstGeom prst="straightConnector1">
                  <a:avLst/>
                </a:prstGeom>
                <a:ln w="1270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97" name="文字方塊 20"/>
              <p:cNvSpPr txBox="1"/>
              <p:nvPr/>
            </p:nvSpPr>
            <p:spPr>
              <a:xfrm>
                <a:off x="3883804" y="614381"/>
                <a:ext cx="1574004" cy="307777"/>
              </a:xfrm>
              <a:prstGeom prst="rect">
                <a:avLst/>
              </a:prstGeom>
              <a:noFill/>
            </p:spPr>
            <p:txBody>
              <a:bodyPr wrap="square" rtlCol="0">
                <a:spAutoFit/>
              </a:bodyPr>
              <a:lstStyle/>
              <a:p>
                <a:r>
                  <a:rPr lang="en-US" altLang="zh-TW" sz="1400" dirty="0" smtClean="0"/>
                  <a:t>Host Domains</a:t>
                </a:r>
                <a:endParaRPr lang="zh-TW" altLang="en-US" sz="1400" dirty="0"/>
              </a:p>
            </p:txBody>
          </p:sp>
          <p:sp>
            <p:nvSpPr>
              <p:cNvPr id="98" name="文字方塊 21"/>
              <p:cNvSpPr txBox="1"/>
              <p:nvPr/>
            </p:nvSpPr>
            <p:spPr>
              <a:xfrm>
                <a:off x="3930237" y="6103337"/>
                <a:ext cx="2265760" cy="276999"/>
              </a:xfrm>
              <a:prstGeom prst="rect">
                <a:avLst/>
              </a:prstGeom>
              <a:noFill/>
            </p:spPr>
            <p:txBody>
              <a:bodyPr wrap="square" rtlCol="0">
                <a:spAutoFit/>
              </a:bodyPr>
              <a:lstStyle/>
              <a:p>
                <a:r>
                  <a:rPr lang="en-US" altLang="zh-TW" sz="1200" dirty="0" smtClean="0"/>
                  <a:t>Shared Device Domains</a:t>
                </a:r>
                <a:endParaRPr lang="zh-TW" altLang="en-US" sz="1200" dirty="0"/>
              </a:p>
            </p:txBody>
          </p:sp>
          <p:sp>
            <p:nvSpPr>
              <p:cNvPr id="99" name="矩形 51"/>
              <p:cNvSpPr/>
              <p:nvPr/>
            </p:nvSpPr>
            <p:spPr>
              <a:xfrm>
                <a:off x="4147235" y="1945564"/>
                <a:ext cx="866162" cy="157719"/>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200" dirty="0" smtClean="0">
                    <a:solidFill>
                      <a:srgbClr val="984807"/>
                    </a:solidFill>
                  </a:rPr>
                  <a:t>MR PCIM</a:t>
                </a:r>
                <a:endParaRPr lang="en-US" altLang="zh-TW" sz="1200" dirty="0">
                  <a:solidFill>
                    <a:srgbClr val="984807"/>
                  </a:solidFill>
                </a:endParaRPr>
              </a:p>
            </p:txBody>
          </p:sp>
          <p:cxnSp>
            <p:nvCxnSpPr>
              <p:cNvPr id="100" name="直線接點 60"/>
              <p:cNvCxnSpPr/>
              <p:nvPr/>
            </p:nvCxnSpPr>
            <p:spPr>
              <a:xfrm flipH="1" flipV="1">
                <a:off x="2844387" y="2831391"/>
                <a:ext cx="1522810" cy="783668"/>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1" name="直線接點 61"/>
              <p:cNvCxnSpPr/>
              <p:nvPr/>
            </p:nvCxnSpPr>
            <p:spPr>
              <a:xfrm flipH="1">
                <a:off x="3214671" y="4129409"/>
                <a:ext cx="1152526" cy="419100"/>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2" name="直線接點 62"/>
              <p:cNvCxnSpPr/>
              <p:nvPr/>
            </p:nvCxnSpPr>
            <p:spPr>
              <a:xfrm flipV="1">
                <a:off x="3602815" y="5062859"/>
                <a:ext cx="766763" cy="404812"/>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3" name="直線接點 63"/>
              <p:cNvCxnSpPr/>
              <p:nvPr/>
            </p:nvCxnSpPr>
            <p:spPr>
              <a:xfrm flipH="1" flipV="1">
                <a:off x="4367197" y="4129409"/>
                <a:ext cx="2381" cy="419100"/>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4" name="直線接點 64"/>
              <p:cNvCxnSpPr/>
              <p:nvPr/>
            </p:nvCxnSpPr>
            <p:spPr>
              <a:xfrm flipV="1">
                <a:off x="4656638" y="2829451"/>
                <a:ext cx="1520425" cy="778670"/>
              </a:xfrm>
              <a:prstGeom prst="line">
                <a:avLst/>
              </a:prstGeom>
              <a:ln w="12700">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5" name="直線接點 65"/>
              <p:cNvCxnSpPr/>
              <p:nvPr/>
            </p:nvCxnSpPr>
            <p:spPr>
              <a:xfrm flipH="1" flipV="1">
                <a:off x="4656638" y="4122471"/>
                <a:ext cx="2381" cy="419100"/>
              </a:xfrm>
              <a:prstGeom prst="line">
                <a:avLst/>
              </a:prstGeom>
              <a:ln w="12700">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6" name="直線接點 66"/>
              <p:cNvCxnSpPr/>
              <p:nvPr/>
            </p:nvCxnSpPr>
            <p:spPr>
              <a:xfrm>
                <a:off x="4656638" y="4122471"/>
                <a:ext cx="1040606" cy="419100"/>
              </a:xfrm>
              <a:prstGeom prst="line">
                <a:avLst/>
              </a:prstGeom>
              <a:ln w="12700">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7" name="直線接點 67"/>
              <p:cNvCxnSpPr/>
              <p:nvPr/>
            </p:nvCxnSpPr>
            <p:spPr>
              <a:xfrm>
                <a:off x="5697244" y="5055921"/>
                <a:ext cx="447675" cy="404812"/>
              </a:xfrm>
              <a:prstGeom prst="line">
                <a:avLst/>
              </a:prstGeom>
              <a:ln w="12700">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8" name="直線接點 69"/>
              <p:cNvCxnSpPr/>
              <p:nvPr/>
            </p:nvCxnSpPr>
            <p:spPr>
              <a:xfrm flipV="1">
                <a:off x="4586258" y="2831391"/>
                <a:ext cx="2380" cy="783668"/>
              </a:xfrm>
              <a:prstGeom prst="line">
                <a:avLst/>
              </a:prstGeom>
              <a:ln w="12700">
                <a:solidFill>
                  <a:schemeClr val="tx1">
                    <a:lumMod val="75000"/>
                    <a:lumOff val="25000"/>
                  </a:schemeClr>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109" name="直線接點 70"/>
              <p:cNvCxnSpPr/>
              <p:nvPr/>
            </p:nvCxnSpPr>
            <p:spPr>
              <a:xfrm flipH="1" flipV="1">
                <a:off x="4586258" y="4129409"/>
                <a:ext cx="2381" cy="419100"/>
              </a:xfrm>
              <a:prstGeom prst="line">
                <a:avLst/>
              </a:prstGeom>
              <a:ln w="12700">
                <a:solidFill>
                  <a:schemeClr val="tx1">
                    <a:lumMod val="75000"/>
                    <a:lumOff val="25000"/>
                  </a:schemeClr>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110" name="直線接點 71"/>
              <p:cNvCxnSpPr/>
              <p:nvPr/>
            </p:nvCxnSpPr>
            <p:spPr>
              <a:xfrm flipH="1" flipV="1">
                <a:off x="4588639" y="5062859"/>
                <a:ext cx="428624" cy="404812"/>
              </a:xfrm>
              <a:prstGeom prst="line">
                <a:avLst/>
              </a:prstGeom>
              <a:ln w="12700">
                <a:solidFill>
                  <a:schemeClr val="tx1">
                    <a:lumMod val="75000"/>
                    <a:lumOff val="25000"/>
                  </a:schemeClr>
                </a:solidFill>
                <a:prstDash val="lgDashDot"/>
              </a:ln>
              <a:effectLst/>
            </p:spPr>
            <p:style>
              <a:lnRef idx="2">
                <a:schemeClr val="accent1"/>
              </a:lnRef>
              <a:fillRef idx="0">
                <a:schemeClr val="accent1"/>
              </a:fillRef>
              <a:effectRef idx="1">
                <a:schemeClr val="accent1"/>
              </a:effectRef>
              <a:fontRef idx="minor">
                <a:schemeClr val="tx1"/>
              </a:fontRef>
            </p:style>
          </p:cxnSp>
          <p:grpSp>
            <p:nvGrpSpPr>
              <p:cNvPr id="111" name="群組 92"/>
              <p:cNvGrpSpPr/>
              <p:nvPr/>
            </p:nvGrpSpPr>
            <p:grpSpPr>
              <a:xfrm>
                <a:off x="6629638" y="4448818"/>
                <a:ext cx="916726" cy="830997"/>
                <a:chOff x="6762988" y="4315468"/>
                <a:chExt cx="916726" cy="830997"/>
              </a:xfrm>
            </p:grpSpPr>
            <p:cxnSp>
              <p:nvCxnSpPr>
                <p:cNvPr id="112" name="直線接點 72"/>
                <p:cNvCxnSpPr/>
                <p:nvPr/>
              </p:nvCxnSpPr>
              <p:spPr>
                <a:xfrm flipH="1">
                  <a:off x="6762989" y="4480622"/>
                  <a:ext cx="308119"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直線接點 73"/>
                <p:cNvCxnSpPr/>
                <p:nvPr/>
              </p:nvCxnSpPr>
              <p:spPr>
                <a:xfrm flipH="1">
                  <a:off x="6762988" y="4840024"/>
                  <a:ext cx="308120" cy="0"/>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直線接點 74"/>
                <p:cNvCxnSpPr/>
                <p:nvPr/>
              </p:nvCxnSpPr>
              <p:spPr>
                <a:xfrm flipH="1">
                  <a:off x="6781668" y="5002220"/>
                  <a:ext cx="289440" cy="0"/>
                </a:xfrm>
                <a:prstGeom prst="line">
                  <a:avLst/>
                </a:prstGeom>
                <a:ln w="12700">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5" name="直線接點 75"/>
                <p:cNvCxnSpPr/>
                <p:nvPr/>
              </p:nvCxnSpPr>
              <p:spPr>
                <a:xfrm flipH="1">
                  <a:off x="6762988" y="4646346"/>
                  <a:ext cx="316651" cy="0"/>
                </a:xfrm>
                <a:prstGeom prst="line">
                  <a:avLst/>
                </a:prstGeom>
                <a:ln w="12700">
                  <a:solidFill>
                    <a:schemeClr val="tx1">
                      <a:lumMod val="75000"/>
                      <a:lumOff val="25000"/>
                    </a:schemeClr>
                  </a:solidFill>
                  <a:prstDash val="lgDashDot"/>
                </a:ln>
                <a:effectLst/>
              </p:spPr>
              <p:style>
                <a:lnRef idx="2">
                  <a:schemeClr val="accent1"/>
                </a:lnRef>
                <a:fillRef idx="0">
                  <a:schemeClr val="accent1"/>
                </a:fillRef>
                <a:effectRef idx="1">
                  <a:schemeClr val="accent1"/>
                </a:effectRef>
                <a:fontRef idx="minor">
                  <a:schemeClr val="tx1"/>
                </a:fontRef>
              </p:style>
            </p:cxnSp>
            <p:sp>
              <p:nvSpPr>
                <p:cNvPr id="116" name="文字方塊 91"/>
                <p:cNvSpPr txBox="1"/>
                <p:nvPr/>
              </p:nvSpPr>
              <p:spPr>
                <a:xfrm>
                  <a:off x="7079639" y="4315468"/>
                  <a:ext cx="600075" cy="830997"/>
                </a:xfrm>
                <a:prstGeom prst="rect">
                  <a:avLst/>
                </a:prstGeom>
                <a:noFill/>
              </p:spPr>
              <p:txBody>
                <a:bodyPr wrap="square" rtlCol="0">
                  <a:spAutoFit/>
                </a:bodyPr>
                <a:lstStyle/>
                <a:p>
                  <a:r>
                    <a:rPr lang="en-US" altLang="zh-TW" sz="1200" dirty="0" smtClean="0"/>
                    <a:t>Link</a:t>
                  </a:r>
                </a:p>
                <a:p>
                  <a:r>
                    <a:rPr lang="en-US" altLang="zh-TW" sz="1200" dirty="0" smtClean="0"/>
                    <a:t>VH1</a:t>
                  </a:r>
                </a:p>
                <a:p>
                  <a:r>
                    <a:rPr lang="en-US" altLang="zh-TW" sz="1200" dirty="0" smtClean="0"/>
                    <a:t>VH2</a:t>
                  </a:r>
                </a:p>
                <a:p>
                  <a:r>
                    <a:rPr lang="en-US" altLang="zh-TW" sz="1200" dirty="0" smtClean="0"/>
                    <a:t>VH3</a:t>
                  </a:r>
                </a:p>
              </p:txBody>
            </p:sp>
          </p:grpSp>
        </p:grpSp>
        <p:cxnSp>
          <p:nvCxnSpPr>
            <p:cNvPr id="195" name="直線接點 71"/>
            <p:cNvCxnSpPr/>
            <p:nvPr/>
          </p:nvCxnSpPr>
          <p:spPr>
            <a:xfrm flipV="1">
              <a:off x="3503995" y="5055921"/>
              <a:ext cx="686990" cy="411750"/>
            </a:xfrm>
            <a:prstGeom prst="line">
              <a:avLst/>
            </a:prstGeom>
            <a:ln w="12700">
              <a:solidFill>
                <a:schemeClr val="tx1">
                  <a:lumMod val="75000"/>
                  <a:lumOff val="25000"/>
                </a:schemeClr>
              </a:solidFill>
              <a:prstDash val="lgDashDot"/>
            </a:ln>
            <a:effectLst/>
          </p:spPr>
          <p:style>
            <a:lnRef idx="2">
              <a:schemeClr val="accent1"/>
            </a:lnRef>
            <a:fillRef idx="0">
              <a:schemeClr val="accent1"/>
            </a:fillRef>
            <a:effectRef idx="1">
              <a:schemeClr val="accent1"/>
            </a:effectRef>
            <a:fontRef idx="minor">
              <a:schemeClr val="tx1"/>
            </a:fontRef>
          </p:style>
        </p:cxnSp>
      </p:grpSp>
      <p:sp>
        <p:nvSpPr>
          <p:cNvPr id="196" name="文字方塊 21"/>
          <p:cNvSpPr txBox="1"/>
          <p:nvPr/>
        </p:nvSpPr>
        <p:spPr>
          <a:xfrm>
            <a:off x="4082028" y="5771200"/>
            <a:ext cx="2265760" cy="461665"/>
          </a:xfrm>
          <a:prstGeom prst="rect">
            <a:avLst/>
          </a:prstGeom>
          <a:noFill/>
        </p:spPr>
        <p:txBody>
          <a:bodyPr wrap="square" rtlCol="0">
            <a:spAutoFit/>
          </a:bodyPr>
          <a:lstStyle/>
          <a:p>
            <a:r>
              <a:rPr lang="en-US" altLang="zh-TW" sz="1200" dirty="0" smtClean="0"/>
              <a:t>Shared by </a:t>
            </a:r>
          </a:p>
          <a:p>
            <a:r>
              <a:rPr lang="en-US" altLang="zh-TW" sz="1200" dirty="0" smtClean="0"/>
              <a:t>VH1 and VH2</a:t>
            </a:r>
            <a:endParaRPr lang="zh-TW" altLang="en-US" sz="1200" dirty="0"/>
          </a:p>
        </p:txBody>
      </p:sp>
      <p:sp>
        <p:nvSpPr>
          <p:cNvPr id="197" name="TextBox 196"/>
          <p:cNvSpPr txBox="1"/>
          <p:nvPr/>
        </p:nvSpPr>
        <p:spPr>
          <a:xfrm>
            <a:off x="1688476" y="3887980"/>
            <a:ext cx="6754398" cy="954107"/>
          </a:xfrm>
          <a:prstGeom prst="rect">
            <a:avLst/>
          </a:prstGeom>
          <a:solidFill>
            <a:schemeClr val="bg1">
              <a:lumMod val="95000"/>
            </a:schemeClr>
          </a:solidFill>
          <a:ln>
            <a:solidFill>
              <a:srgbClr val="008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b="1" dirty="0">
                <a:solidFill>
                  <a:srgbClr val="1D6EA7"/>
                </a:solidFill>
                <a:latin typeface="Corbel" pitchFamily="34" charset="0"/>
                <a:ea typeface="+mj-ea"/>
                <a:cs typeface="華康粗黑體" charset="0"/>
              </a:rPr>
              <a:t>How do we enable MR-IOV without relying </a:t>
            </a:r>
            <a:endParaRPr lang="en-US" sz="2800" b="1" dirty="0" smtClean="0">
              <a:solidFill>
                <a:srgbClr val="1D6EA7"/>
              </a:solidFill>
              <a:latin typeface="Corbel" pitchFamily="34" charset="0"/>
              <a:ea typeface="+mj-ea"/>
              <a:cs typeface="華康粗黑體" charset="0"/>
            </a:endParaRPr>
          </a:p>
          <a:p>
            <a:r>
              <a:rPr lang="en-US" sz="2800" b="1" dirty="0" smtClean="0">
                <a:solidFill>
                  <a:srgbClr val="1D6EA7"/>
                </a:solidFill>
                <a:latin typeface="Corbel" pitchFamily="34" charset="0"/>
                <a:ea typeface="+mj-ea"/>
                <a:cs typeface="華康粗黑體" charset="0"/>
              </a:rPr>
              <a:t>on </a:t>
            </a:r>
            <a:r>
              <a:rPr lang="en-US" sz="2800" b="1" dirty="0">
                <a:solidFill>
                  <a:srgbClr val="1D6EA7"/>
                </a:solidFill>
                <a:latin typeface="Corbel" pitchFamily="34" charset="0"/>
                <a:ea typeface="+mj-ea"/>
                <a:cs typeface="華康粗黑體" charset="0"/>
              </a:rPr>
              <a:t>Virtual Hierarchy?</a:t>
            </a:r>
          </a:p>
        </p:txBody>
      </p:sp>
      <p:sp>
        <p:nvSpPr>
          <p:cNvPr id="119" name="TextBox 118"/>
          <p:cNvSpPr txBox="1"/>
          <p:nvPr/>
        </p:nvSpPr>
        <p:spPr>
          <a:xfrm>
            <a:off x="4025900" y="1057918"/>
            <a:ext cx="4080639" cy="369332"/>
          </a:xfrm>
          <a:prstGeom prst="rect">
            <a:avLst/>
          </a:prstGeom>
          <a:noFill/>
        </p:spPr>
        <p:txBody>
          <a:bodyPr wrap="none" rtlCol="0">
            <a:spAutoFit/>
          </a:bodyPr>
          <a:lstStyle/>
          <a:p>
            <a:pPr algn="l"/>
            <a:r>
              <a:rPr lang="en-US" dirty="0" smtClean="0">
                <a:latin typeface="Corbel" pitchFamily="34" charset="0"/>
              </a:rPr>
              <a:t>Host1                        Host2                        Host3</a:t>
            </a:r>
          </a:p>
        </p:txBody>
      </p:sp>
    </p:spTree>
    <p:extLst>
      <p:ext uri="{BB962C8B-B14F-4D97-AF65-F5344CB8AC3E}">
        <p14:creationId xmlns:p14="http://schemas.microsoft.com/office/powerpoint/2010/main" val="636355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ppt_x"/>
                                          </p:val>
                                        </p:tav>
                                        <p:tav tm="100000">
                                          <p:val>
                                            <p:strVal val="#ppt_x"/>
                                          </p:val>
                                        </p:tav>
                                      </p:tavLst>
                                    </p:anim>
                                    <p:anim calcmode="lin" valueType="num">
                                      <p:cBhvr additive="base">
                                        <p:cTn id="8"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Non-Transparent Bridge (NTB)</a:t>
            </a:r>
            <a:endParaRPr lang="en-US" dirty="0"/>
          </a:p>
        </p:txBody>
      </p:sp>
      <p:pic>
        <p:nvPicPr>
          <p:cNvPr id="4" name="Content Placeholder 3" descr="Screen shot 2013-02-25 at 7.55.37 PM.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380476" y="1951039"/>
            <a:ext cx="4519706" cy="3707516"/>
          </a:xfrm>
        </p:spPr>
      </p:pic>
      <p:sp>
        <p:nvSpPr>
          <p:cNvPr id="5" name="TextBox 4"/>
          <p:cNvSpPr txBox="1"/>
          <p:nvPr/>
        </p:nvSpPr>
        <p:spPr>
          <a:xfrm>
            <a:off x="174978" y="1591915"/>
            <a:ext cx="4636914" cy="4955203"/>
          </a:xfrm>
          <a:prstGeom prst="rect">
            <a:avLst/>
          </a:prstGeom>
          <a:solidFill>
            <a:schemeClr val="bg1">
              <a:lumMod val="95000"/>
              <a:alpha val="40000"/>
            </a:schemeClr>
          </a:solidFill>
        </p:spPr>
        <p:txBody>
          <a:bodyPr wrap="square" rtlCol="0">
            <a:spAutoFit/>
          </a:bodyPr>
          <a:lstStyle/>
          <a:p>
            <a:pPr marL="342900" indent="-342900">
              <a:buFont typeface="Arial"/>
              <a:buChar char="•"/>
            </a:pPr>
            <a:r>
              <a:rPr lang="en-US" sz="2400" dirty="0" smtClean="0">
                <a:solidFill>
                  <a:srgbClr val="FF0000"/>
                </a:solidFill>
              </a:rPr>
              <a:t>Isolation of two hosts’ </a:t>
            </a:r>
            <a:r>
              <a:rPr lang="en-US" sz="2400" dirty="0" err="1" smtClean="0">
                <a:solidFill>
                  <a:srgbClr val="FF0000"/>
                </a:solidFill>
              </a:rPr>
              <a:t>PCIe</a:t>
            </a:r>
            <a:r>
              <a:rPr lang="en-US" sz="2400" dirty="0" smtClean="0">
                <a:solidFill>
                  <a:srgbClr val="FF0000"/>
                </a:solidFill>
              </a:rPr>
              <a:t> domains</a:t>
            </a:r>
          </a:p>
          <a:p>
            <a:pPr marL="800100" lvl="1" indent="-342900">
              <a:buFont typeface="Arial"/>
              <a:buChar char="•"/>
            </a:pPr>
            <a:r>
              <a:rPr lang="en-US" sz="2000" dirty="0" smtClean="0"/>
              <a:t>Two-side device </a:t>
            </a:r>
          </a:p>
          <a:p>
            <a:pPr marL="800100" lvl="1" indent="-342900">
              <a:buFont typeface="Arial"/>
              <a:buChar char="•"/>
            </a:pPr>
            <a:r>
              <a:rPr lang="en-US" sz="2000" dirty="0" smtClean="0"/>
              <a:t>Host stops PCI enumeration </a:t>
            </a:r>
          </a:p>
          <a:p>
            <a:pPr lvl="1"/>
            <a:r>
              <a:rPr lang="en-US" sz="2000" dirty="0"/>
              <a:t> </a:t>
            </a:r>
            <a:r>
              <a:rPr lang="en-US" sz="2000" dirty="0" smtClean="0"/>
              <a:t>     at NTB-D.</a:t>
            </a:r>
          </a:p>
          <a:p>
            <a:pPr marL="800100" lvl="1" indent="-342900">
              <a:buFont typeface="Arial"/>
              <a:buChar char="•"/>
            </a:pPr>
            <a:r>
              <a:rPr lang="en-US" sz="2000" dirty="0"/>
              <a:t>Yet allow </a:t>
            </a:r>
            <a:r>
              <a:rPr lang="en-US" sz="2000" dirty="0" smtClean="0"/>
              <a:t>status and data exchange</a:t>
            </a:r>
          </a:p>
          <a:p>
            <a:pPr marL="342900" indent="-342900">
              <a:buFont typeface="Arial"/>
              <a:buChar char="•"/>
            </a:pPr>
            <a:r>
              <a:rPr lang="en-US" sz="2400" dirty="0">
                <a:solidFill>
                  <a:srgbClr val="FF0000"/>
                </a:solidFill>
              </a:rPr>
              <a:t>Translation between domains</a:t>
            </a:r>
          </a:p>
          <a:p>
            <a:pPr marL="800100" lvl="1" indent="-342900">
              <a:buFont typeface="Arial"/>
              <a:buChar char="•"/>
            </a:pPr>
            <a:r>
              <a:rPr lang="en-US" altLang="zh-TW" sz="2000" dirty="0">
                <a:solidFill>
                  <a:srgbClr val="0000FF"/>
                </a:solidFill>
              </a:rPr>
              <a:t>PCI device ID:  </a:t>
            </a:r>
          </a:p>
          <a:p>
            <a:pPr lvl="1"/>
            <a:r>
              <a:rPr lang="en-US" altLang="zh-TW" sz="2000" dirty="0"/>
              <a:t>Querying the ID lookup table (LUT)</a:t>
            </a:r>
            <a:endParaRPr lang="en-US" sz="2400" dirty="0">
              <a:solidFill>
                <a:srgbClr val="FF0000"/>
              </a:solidFill>
            </a:endParaRPr>
          </a:p>
          <a:p>
            <a:pPr marL="800100" lvl="1" indent="-342900">
              <a:buFont typeface="Arial"/>
              <a:buChar char="•"/>
            </a:pPr>
            <a:r>
              <a:rPr lang="en-US" sz="2000" dirty="0">
                <a:solidFill>
                  <a:srgbClr val="0000FF"/>
                </a:solidFill>
              </a:rPr>
              <a:t>Address</a:t>
            </a:r>
            <a:r>
              <a:rPr lang="en-US" sz="2000" dirty="0"/>
              <a:t>: </a:t>
            </a:r>
          </a:p>
          <a:p>
            <a:pPr lvl="1"/>
            <a:r>
              <a:rPr lang="en-US" sz="2000" dirty="0"/>
              <a:t>From primary side and secondary side</a:t>
            </a:r>
          </a:p>
          <a:p>
            <a:pPr marL="342900" indent="-342900">
              <a:buFont typeface="Arial"/>
              <a:buChar char="•"/>
            </a:pPr>
            <a:r>
              <a:rPr lang="en-US" sz="2400" dirty="0" smtClean="0">
                <a:solidFill>
                  <a:srgbClr val="FF0000"/>
                </a:solidFill>
              </a:rPr>
              <a:t>Example: </a:t>
            </a:r>
          </a:p>
          <a:p>
            <a:pPr marL="800100" lvl="1" indent="-342900">
              <a:buFont typeface="Arial"/>
              <a:buChar char="•"/>
            </a:pPr>
            <a:r>
              <a:rPr lang="en-US" sz="2000" dirty="0"/>
              <a:t>External NTB </a:t>
            </a:r>
            <a:r>
              <a:rPr lang="en-US" sz="2000" dirty="0" smtClean="0"/>
              <a:t>device</a:t>
            </a:r>
          </a:p>
          <a:p>
            <a:pPr marL="800100" lvl="1" indent="-342900">
              <a:buFont typeface="Arial"/>
              <a:buChar char="•"/>
            </a:pPr>
            <a:r>
              <a:rPr lang="en-US" sz="2000" dirty="0" smtClean="0"/>
              <a:t>CPU-integrated: Intel Xeon E5</a:t>
            </a:r>
          </a:p>
          <a:p>
            <a:pPr lvl="1"/>
            <a:endParaRPr lang="en-US" sz="2000" dirty="0"/>
          </a:p>
        </p:txBody>
      </p:sp>
      <p:pic>
        <p:nvPicPr>
          <p:cNvPr id="7" name="Picture 6" descr="MC9004348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9500" y="5518150"/>
            <a:ext cx="838200" cy="838200"/>
          </a:xfrm>
          <a:prstGeom prst="rect">
            <a:avLst/>
          </a:prstGeom>
        </p:spPr>
      </p:pic>
      <p:pic>
        <p:nvPicPr>
          <p:cNvPr id="8" name="Picture 7" descr="MC9004348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1900" y="1832443"/>
            <a:ext cx="838200" cy="838200"/>
          </a:xfrm>
          <a:prstGeom prst="rect">
            <a:avLst/>
          </a:prstGeom>
        </p:spPr>
      </p:pic>
      <p:pic>
        <p:nvPicPr>
          <p:cNvPr id="9" name="Picture 8" descr="nic.jpeg"/>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38464" y="4181987"/>
            <a:ext cx="1170805" cy="714191"/>
          </a:xfrm>
          <a:prstGeom prst="rect">
            <a:avLst/>
          </a:prstGeom>
        </p:spPr>
      </p:pic>
      <p:sp>
        <p:nvSpPr>
          <p:cNvPr id="10" name="TextBox 9"/>
          <p:cNvSpPr txBox="1"/>
          <p:nvPr/>
        </p:nvSpPr>
        <p:spPr>
          <a:xfrm>
            <a:off x="280737" y="6470316"/>
            <a:ext cx="4493538" cy="276999"/>
          </a:xfrm>
          <a:prstGeom prst="rect">
            <a:avLst/>
          </a:prstGeom>
          <a:noFill/>
        </p:spPr>
        <p:txBody>
          <a:bodyPr wrap="none" rtlCol="0">
            <a:spAutoFit/>
          </a:bodyPr>
          <a:lstStyle/>
          <a:p>
            <a:r>
              <a:rPr lang="en-US" sz="1200" dirty="0" smtClean="0"/>
              <a:t>Figure: </a:t>
            </a:r>
            <a:r>
              <a:rPr lang="en-US" sz="1200" dirty="0"/>
              <a:t>Multi-Host System and Intelligent I/O Design with PCI </a:t>
            </a:r>
            <a:r>
              <a:rPr lang="en-US" sz="1200" dirty="0" smtClean="0"/>
              <a:t>Express</a:t>
            </a:r>
            <a:endParaRPr lang="en-US" sz="1200" dirty="0"/>
          </a:p>
        </p:txBody>
      </p:sp>
      <p:sp>
        <p:nvSpPr>
          <p:cNvPr id="3" name="文字方塊 2"/>
          <p:cNvSpPr txBox="1"/>
          <p:nvPr/>
        </p:nvSpPr>
        <p:spPr>
          <a:xfrm>
            <a:off x="4874527" y="4859861"/>
            <a:ext cx="872202" cy="369332"/>
          </a:xfrm>
          <a:prstGeom prst="rect">
            <a:avLst/>
          </a:prstGeom>
          <a:noFill/>
        </p:spPr>
        <p:txBody>
          <a:bodyPr wrap="square" rtlCol="0">
            <a:spAutoFit/>
          </a:bodyPr>
          <a:lstStyle/>
          <a:p>
            <a:r>
              <a:rPr lang="en-US" altLang="zh-TW" dirty="0" smtClean="0"/>
              <a:t>[1:0.1]</a:t>
            </a:r>
            <a:endParaRPr lang="zh-TW" altLang="en-US" dirty="0"/>
          </a:p>
        </p:txBody>
      </p:sp>
      <p:sp>
        <p:nvSpPr>
          <p:cNvPr id="11" name="文字方塊 10"/>
          <p:cNvSpPr txBox="1"/>
          <p:nvPr/>
        </p:nvSpPr>
        <p:spPr>
          <a:xfrm>
            <a:off x="6865668" y="1621273"/>
            <a:ext cx="872202" cy="369332"/>
          </a:xfrm>
          <a:prstGeom prst="rect">
            <a:avLst/>
          </a:prstGeom>
          <a:noFill/>
        </p:spPr>
        <p:txBody>
          <a:bodyPr wrap="square" rtlCol="0">
            <a:spAutoFit/>
          </a:bodyPr>
          <a:lstStyle/>
          <a:p>
            <a:r>
              <a:rPr lang="en-US" altLang="zh-TW" dirty="0" smtClean="0"/>
              <a:t>Host A</a:t>
            </a:r>
            <a:endParaRPr lang="zh-TW" altLang="en-US" dirty="0"/>
          </a:p>
        </p:txBody>
      </p:sp>
      <p:sp>
        <p:nvSpPr>
          <p:cNvPr id="12" name="文字方塊 11"/>
          <p:cNvSpPr txBox="1"/>
          <p:nvPr/>
        </p:nvSpPr>
        <p:spPr>
          <a:xfrm>
            <a:off x="6709698" y="5946655"/>
            <a:ext cx="872202" cy="369332"/>
          </a:xfrm>
          <a:prstGeom prst="rect">
            <a:avLst/>
          </a:prstGeom>
          <a:noFill/>
        </p:spPr>
        <p:txBody>
          <a:bodyPr wrap="square" rtlCol="0">
            <a:spAutoFit/>
          </a:bodyPr>
          <a:lstStyle/>
          <a:p>
            <a:r>
              <a:rPr lang="en-US" altLang="zh-TW" dirty="0" smtClean="0"/>
              <a:t>Host B</a:t>
            </a:r>
            <a:endParaRPr lang="zh-TW" altLang="en-US" dirty="0"/>
          </a:p>
        </p:txBody>
      </p:sp>
      <p:sp>
        <p:nvSpPr>
          <p:cNvPr id="13" name="文字方塊 2"/>
          <p:cNvSpPr txBox="1"/>
          <p:nvPr/>
        </p:nvSpPr>
        <p:spPr>
          <a:xfrm>
            <a:off x="8086745" y="5517404"/>
            <a:ext cx="872202" cy="369332"/>
          </a:xfrm>
          <a:prstGeom prst="rect">
            <a:avLst/>
          </a:prstGeom>
          <a:noFill/>
        </p:spPr>
        <p:txBody>
          <a:bodyPr wrap="square" rtlCol="0">
            <a:spAutoFit/>
          </a:bodyPr>
          <a:lstStyle/>
          <a:p>
            <a:r>
              <a:rPr lang="en-US" altLang="zh-TW" dirty="0" smtClean="0"/>
              <a:t>[2:0.2]</a:t>
            </a:r>
            <a:endParaRPr lang="zh-TW" altLang="en-US" dirty="0"/>
          </a:p>
        </p:txBody>
      </p:sp>
    </p:spTree>
    <p:extLst>
      <p:ext uri="{BB962C8B-B14F-4D97-AF65-F5344CB8AC3E}">
        <p14:creationId xmlns:p14="http://schemas.microsoft.com/office/powerpoint/2010/main" val="3126730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t>NTB Address Translation</a:t>
            </a:r>
            <a:endParaRPr lang="en-US" dirty="0"/>
          </a:p>
        </p:txBody>
      </p:sp>
      <p:sp>
        <p:nvSpPr>
          <p:cNvPr id="3" name="Content Placeholder 2"/>
          <p:cNvSpPr>
            <a:spLocks noGrp="1"/>
          </p:cNvSpPr>
          <p:nvPr>
            <p:ph idx="1"/>
          </p:nvPr>
        </p:nvSpPr>
        <p:spPr>
          <a:xfrm>
            <a:off x="397936" y="1593385"/>
            <a:ext cx="5562600" cy="4720519"/>
          </a:xfrm>
        </p:spPr>
        <p:txBody>
          <a:bodyPr>
            <a:normAutofit fontScale="85000" lnSpcReduction="10000"/>
          </a:bodyPr>
          <a:lstStyle/>
          <a:p>
            <a:r>
              <a:rPr lang="en-US" dirty="0" smtClean="0"/>
              <a:t>NTB address translation:</a:t>
            </a:r>
          </a:p>
          <a:p>
            <a:pPr lvl="1"/>
            <a:r>
              <a:rPr lang="en-US" dirty="0" smtClean="0"/>
              <a:t>&lt;the </a:t>
            </a:r>
            <a:r>
              <a:rPr lang="en-US" dirty="0" smtClean="0">
                <a:solidFill>
                  <a:srgbClr val="FF0000"/>
                </a:solidFill>
              </a:rPr>
              <a:t>primary</a:t>
            </a:r>
            <a:r>
              <a:rPr lang="en-US" dirty="0" smtClean="0"/>
              <a:t> side to the </a:t>
            </a:r>
            <a:r>
              <a:rPr lang="en-US" dirty="0" smtClean="0">
                <a:solidFill>
                  <a:srgbClr val="FF0000"/>
                </a:solidFill>
              </a:rPr>
              <a:t>secondary</a:t>
            </a:r>
            <a:r>
              <a:rPr lang="en-US" dirty="0" smtClean="0"/>
              <a:t> side&gt;</a:t>
            </a:r>
          </a:p>
          <a:p>
            <a:r>
              <a:rPr lang="en-US" dirty="0" smtClean="0"/>
              <a:t>Configuration: </a:t>
            </a:r>
          </a:p>
          <a:p>
            <a:pPr lvl="1"/>
            <a:r>
              <a:rPr lang="en-US" dirty="0" err="1">
                <a:solidFill>
                  <a:srgbClr val="0000FF"/>
                </a:solidFill>
              </a:rPr>
              <a:t>a</a:t>
            </a:r>
            <a:r>
              <a:rPr lang="en-US" dirty="0" err="1" smtClean="0">
                <a:solidFill>
                  <a:srgbClr val="0000FF"/>
                </a:solidFill>
              </a:rPr>
              <a:t>ddrA</a:t>
            </a:r>
            <a:r>
              <a:rPr lang="en-US" dirty="0" smtClean="0">
                <a:solidFill>
                  <a:srgbClr val="0000FF"/>
                </a:solidFill>
              </a:rPr>
              <a:t> </a:t>
            </a:r>
            <a:r>
              <a:rPr lang="en-US" dirty="0" smtClean="0"/>
              <a:t>at primary side’s BAR window </a:t>
            </a:r>
            <a:r>
              <a:rPr lang="en-US" dirty="0" smtClean="0">
                <a:solidFill>
                  <a:srgbClr val="FF0000"/>
                </a:solidFill>
              </a:rPr>
              <a:t>to</a:t>
            </a:r>
            <a:r>
              <a:rPr lang="en-US" dirty="0" smtClean="0"/>
              <a:t> </a:t>
            </a:r>
            <a:r>
              <a:rPr lang="en-US" dirty="0" err="1">
                <a:solidFill>
                  <a:srgbClr val="0000FF"/>
                </a:solidFill>
              </a:rPr>
              <a:t>a</a:t>
            </a:r>
            <a:r>
              <a:rPr lang="en-US" dirty="0" err="1" smtClean="0">
                <a:solidFill>
                  <a:srgbClr val="0000FF"/>
                </a:solidFill>
              </a:rPr>
              <a:t>ddrB</a:t>
            </a:r>
            <a:r>
              <a:rPr lang="en-US" dirty="0" smtClean="0">
                <a:solidFill>
                  <a:srgbClr val="0000FF"/>
                </a:solidFill>
              </a:rPr>
              <a:t> </a:t>
            </a:r>
            <a:r>
              <a:rPr lang="en-US" dirty="0" smtClean="0"/>
              <a:t>at the secondary side</a:t>
            </a:r>
          </a:p>
          <a:p>
            <a:r>
              <a:rPr lang="en-US" dirty="0" smtClean="0"/>
              <a:t>Example:</a:t>
            </a:r>
          </a:p>
          <a:p>
            <a:pPr lvl="1"/>
            <a:r>
              <a:rPr lang="en-US" dirty="0" err="1"/>
              <a:t>a</a:t>
            </a:r>
            <a:r>
              <a:rPr lang="en-US" dirty="0" err="1" smtClean="0"/>
              <a:t>ddrA</a:t>
            </a:r>
            <a:r>
              <a:rPr lang="en-US" dirty="0" smtClean="0"/>
              <a:t> = 0x8000 at BAR4 from </a:t>
            </a:r>
            <a:r>
              <a:rPr lang="en-US" dirty="0" err="1" smtClean="0">
                <a:solidFill>
                  <a:srgbClr val="008000"/>
                </a:solidFill>
              </a:rPr>
              <a:t>HostA</a:t>
            </a:r>
            <a:r>
              <a:rPr lang="en-US" dirty="0" smtClean="0">
                <a:solidFill>
                  <a:srgbClr val="008000"/>
                </a:solidFill>
              </a:rPr>
              <a:t> </a:t>
            </a:r>
          </a:p>
          <a:p>
            <a:pPr lvl="1"/>
            <a:r>
              <a:rPr lang="en-US" dirty="0" err="1"/>
              <a:t>a</a:t>
            </a:r>
            <a:r>
              <a:rPr lang="en-US" dirty="0" err="1" smtClean="0"/>
              <a:t>ddrB</a:t>
            </a:r>
            <a:r>
              <a:rPr lang="en-US" dirty="0" smtClean="0"/>
              <a:t> = 0x10000 at </a:t>
            </a:r>
            <a:r>
              <a:rPr lang="en-US" dirty="0" err="1" smtClean="0">
                <a:solidFill>
                  <a:srgbClr val="008000"/>
                </a:solidFill>
              </a:rPr>
              <a:t>HostB</a:t>
            </a:r>
            <a:r>
              <a:rPr lang="en-US" dirty="0" err="1" smtClean="0"/>
              <a:t>’s</a:t>
            </a:r>
            <a:r>
              <a:rPr lang="en-US" dirty="0" smtClean="0"/>
              <a:t> DRAM</a:t>
            </a:r>
          </a:p>
          <a:p>
            <a:r>
              <a:rPr lang="en-US" dirty="0" smtClean="0"/>
              <a:t>One-way Translation:</a:t>
            </a:r>
          </a:p>
          <a:p>
            <a:pPr lvl="1"/>
            <a:r>
              <a:rPr lang="en-US" dirty="0" err="1" smtClean="0"/>
              <a:t>HostA</a:t>
            </a:r>
            <a:r>
              <a:rPr lang="en-US" dirty="0" smtClean="0"/>
              <a:t> read/write at </a:t>
            </a:r>
            <a:r>
              <a:rPr lang="en-US" dirty="0" err="1"/>
              <a:t>a</a:t>
            </a:r>
            <a:r>
              <a:rPr lang="en-US" dirty="0" err="1" smtClean="0"/>
              <a:t>ddrA</a:t>
            </a:r>
            <a:r>
              <a:rPr lang="en-US" dirty="0" smtClean="0"/>
              <a:t> (0x8000) == read/write </a:t>
            </a:r>
            <a:r>
              <a:rPr lang="en-US" dirty="0" err="1"/>
              <a:t>a</a:t>
            </a:r>
            <a:r>
              <a:rPr lang="en-US" dirty="0" err="1" smtClean="0"/>
              <a:t>ddrB</a:t>
            </a:r>
            <a:endParaRPr lang="en-US" dirty="0" smtClean="0"/>
          </a:p>
          <a:p>
            <a:pPr lvl="1"/>
            <a:r>
              <a:rPr lang="en-US" dirty="0" err="1" smtClean="0"/>
              <a:t>HostB</a:t>
            </a:r>
            <a:r>
              <a:rPr lang="en-US" dirty="0" smtClean="0"/>
              <a:t> read/write at </a:t>
            </a:r>
            <a:r>
              <a:rPr lang="en-US" dirty="0" err="1"/>
              <a:t>a</a:t>
            </a:r>
            <a:r>
              <a:rPr lang="en-US" dirty="0" err="1" smtClean="0"/>
              <a:t>ddrB</a:t>
            </a:r>
            <a:r>
              <a:rPr lang="en-US" dirty="0" smtClean="0"/>
              <a:t> has nothing to do with </a:t>
            </a:r>
            <a:r>
              <a:rPr lang="en-US" dirty="0" err="1"/>
              <a:t>a</a:t>
            </a:r>
            <a:r>
              <a:rPr lang="en-US" dirty="0" err="1" smtClean="0"/>
              <a:t>ddrA</a:t>
            </a:r>
            <a:r>
              <a:rPr lang="en-US" dirty="0" smtClean="0"/>
              <a:t> in </a:t>
            </a:r>
            <a:r>
              <a:rPr lang="en-US" dirty="0" err="1" smtClean="0"/>
              <a:t>HostA</a:t>
            </a:r>
            <a:r>
              <a:rPr lang="en-US" dirty="0" smtClean="0"/>
              <a:t>  </a:t>
            </a:r>
          </a:p>
        </p:txBody>
      </p:sp>
      <p:pic>
        <p:nvPicPr>
          <p:cNvPr id="6" name="Picture 5" descr="Screen shot 2013-02-25 at 8.13.0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0534" y="2351796"/>
            <a:ext cx="2959100" cy="3327400"/>
          </a:xfrm>
          <a:prstGeom prst="rect">
            <a:avLst/>
          </a:prstGeom>
        </p:spPr>
      </p:pic>
      <p:sp>
        <p:nvSpPr>
          <p:cNvPr id="4" name="Rectangle 3"/>
          <p:cNvSpPr/>
          <p:nvPr/>
        </p:nvSpPr>
        <p:spPr>
          <a:xfrm>
            <a:off x="139455" y="6454021"/>
            <a:ext cx="5502019" cy="276999"/>
          </a:xfrm>
          <a:prstGeom prst="rect">
            <a:avLst/>
          </a:prstGeom>
        </p:spPr>
        <p:txBody>
          <a:bodyPr wrap="square">
            <a:spAutoFit/>
          </a:bodyPr>
          <a:lstStyle/>
          <a:p>
            <a:r>
              <a:rPr lang="en-US" sz="1200" dirty="0"/>
              <a:t>Figure: Multi-Host System and Intelligent I/O Design with PCI Express</a:t>
            </a:r>
          </a:p>
        </p:txBody>
      </p:sp>
    </p:spTree>
    <p:extLst>
      <p:ext uri="{BB962C8B-B14F-4D97-AF65-F5344CB8AC3E}">
        <p14:creationId xmlns:p14="http://schemas.microsoft.com/office/powerpoint/2010/main" val="1809434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Sharing</a:t>
            </a:r>
            <a:endParaRPr lang="en-US" dirty="0"/>
          </a:p>
        </p:txBody>
      </p:sp>
      <p:sp>
        <p:nvSpPr>
          <p:cNvPr id="3" name="Text Placeholder 2"/>
          <p:cNvSpPr>
            <a:spLocks noGrp="1"/>
          </p:cNvSpPr>
          <p:nvPr>
            <p:ph type="body" idx="1"/>
          </p:nvPr>
        </p:nvSpPr>
        <p:spPr/>
        <p:txBody>
          <a:bodyPr/>
          <a:lstStyle/>
          <a:p>
            <a:r>
              <a:rPr lang="en-US" dirty="0" smtClean="0"/>
              <a:t>Sharing SR-IOV NIC securely and efficiently [ISCA’13]</a:t>
            </a:r>
            <a:endParaRPr lang="en-US" dirty="0"/>
          </a:p>
        </p:txBody>
      </p:sp>
    </p:spTree>
    <p:extLst>
      <p:ext uri="{BB962C8B-B14F-4D97-AF65-F5344CB8AC3E}">
        <p14:creationId xmlns:p14="http://schemas.microsoft.com/office/powerpoint/2010/main" val="3686588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Physical Address Space</a:t>
            </a:r>
            <a:endParaRPr lang="en-US" dirty="0"/>
          </a:p>
        </p:txBody>
      </p:sp>
      <p:grpSp>
        <p:nvGrpSpPr>
          <p:cNvPr id="8" name="Group 7"/>
          <p:cNvGrpSpPr/>
          <p:nvPr/>
        </p:nvGrpSpPr>
        <p:grpSpPr>
          <a:xfrm>
            <a:off x="1125152" y="1030927"/>
            <a:ext cx="7817249" cy="5841184"/>
            <a:chOff x="418249" y="952506"/>
            <a:chExt cx="7817249" cy="5841184"/>
          </a:xfrm>
        </p:grpSpPr>
        <p:sp>
          <p:nvSpPr>
            <p:cNvPr id="168" name="TextBox 167"/>
            <p:cNvSpPr txBox="1"/>
            <p:nvPr/>
          </p:nvSpPr>
          <p:spPr>
            <a:xfrm>
              <a:off x="4020229" y="6485913"/>
              <a:ext cx="27566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0</a:t>
              </a:r>
            </a:p>
          </p:txBody>
        </p:sp>
        <p:cxnSp>
          <p:nvCxnSpPr>
            <p:cNvPr id="169" name="Straight Arrow Connector 168"/>
            <p:cNvCxnSpPr/>
            <p:nvPr/>
          </p:nvCxnSpPr>
          <p:spPr>
            <a:xfrm>
              <a:off x="4319313" y="1657109"/>
              <a:ext cx="0" cy="4828804"/>
            </a:xfrm>
            <a:prstGeom prst="straightConnector1">
              <a:avLst/>
            </a:prstGeom>
            <a:noFill/>
            <a:ln w="25400" cap="flat" cmpd="sng" algn="ctr">
              <a:solidFill>
                <a:sysClr val="windowText" lastClr="000000">
                  <a:lumMod val="95000"/>
                  <a:lumOff val="5000"/>
                </a:sysClr>
              </a:solidFill>
              <a:prstDash val="dash"/>
              <a:headEnd type="none" w="sm" len="med"/>
              <a:tailEnd type="none"/>
            </a:ln>
            <a:effectLst>
              <a:outerShdw blurRad="40000" dist="20000" dir="5400000" rotWithShape="0">
                <a:srgbClr val="000000">
                  <a:alpha val="38000"/>
                </a:srgbClr>
              </a:outerShdw>
            </a:effectLst>
          </p:spPr>
        </p:cxnSp>
        <p:sp>
          <p:nvSpPr>
            <p:cNvPr id="170" name="TextBox 169"/>
            <p:cNvSpPr txBox="1"/>
            <p:nvPr/>
          </p:nvSpPr>
          <p:spPr>
            <a:xfrm>
              <a:off x="2967901" y="952506"/>
              <a:ext cx="2978550" cy="369332"/>
            </a:xfrm>
            <a:prstGeom prst="rect">
              <a:avLst/>
            </a:prstGeom>
            <a:ln/>
          </p:spPr>
          <p:style>
            <a:lnRef idx="2">
              <a:schemeClr val="accent3"/>
            </a:lnRef>
            <a:fillRef idx="1">
              <a:schemeClr val="lt1"/>
            </a:fillRef>
            <a:effectRef idx="0">
              <a:schemeClr val="accent3"/>
            </a:effectRef>
            <a:fontRef idx="minor">
              <a:schemeClr val="dk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sysClr val="windowText" lastClr="000000"/>
                  </a:solidFill>
                  <a:effectLst/>
                  <a:uLnTx/>
                  <a:uFillTx/>
                  <a:latin typeface="Calibri"/>
                  <a:ea typeface="+mn-ea"/>
                  <a:cs typeface="+mn-cs"/>
                </a:rPr>
                <a:t>Physical Address </a:t>
              </a:r>
              <a:r>
                <a:rPr kumimoji="0" lang="en-US" sz="1800" b="0" i="0" u="sng" strike="noStrike" kern="0" cap="none" spc="0" normalizeH="0" baseline="0" noProof="0" dirty="0">
                  <a:ln>
                    <a:noFill/>
                  </a:ln>
                  <a:solidFill>
                    <a:sysClr val="windowText" lastClr="000000"/>
                  </a:solidFill>
                  <a:effectLst/>
                  <a:uLnTx/>
                  <a:uFillTx/>
                  <a:latin typeface="Calibri"/>
                  <a:ea typeface="+mn-ea"/>
                  <a:cs typeface="+mn-cs"/>
                </a:rPr>
                <a:t>S</a:t>
              </a:r>
              <a:r>
                <a:rPr kumimoji="0" lang="en-US" sz="1800" b="0" i="0" u="sng" strike="noStrike" kern="0" cap="none" spc="0" normalizeH="0" baseline="0" noProof="0" dirty="0" smtClean="0">
                  <a:ln>
                    <a:noFill/>
                  </a:ln>
                  <a:solidFill>
                    <a:sysClr val="windowText" lastClr="000000"/>
                  </a:solidFill>
                  <a:effectLst/>
                  <a:uLnTx/>
                  <a:uFillTx/>
                  <a:latin typeface="Calibri"/>
                  <a:ea typeface="+mn-ea"/>
                  <a:cs typeface="+mn-cs"/>
                </a:rPr>
                <a:t>pace of MH</a:t>
              </a:r>
              <a:endParaRPr kumimoji="0" lang="en-US" sz="1800" b="0" i="0" u="sng"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TextBox 170"/>
            <p:cNvSpPr txBox="1"/>
            <p:nvPr/>
          </p:nvSpPr>
          <p:spPr>
            <a:xfrm>
              <a:off x="3850474" y="1333571"/>
              <a:ext cx="123623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2</a:t>
              </a:r>
              <a:r>
                <a:rPr kumimoji="0" lang="en-US" sz="2000" b="0" i="0" u="none" strike="noStrike" kern="0" cap="none" spc="0" normalizeH="0" baseline="30000" noProof="0" dirty="0" smtClean="0">
                  <a:ln>
                    <a:noFill/>
                  </a:ln>
                  <a:solidFill>
                    <a:sysClr val="windowText" lastClr="000000"/>
                  </a:solidFill>
                  <a:effectLst/>
                  <a:uLnTx/>
                  <a:uFillTx/>
                </a:rPr>
                <a:t>48 </a:t>
              </a:r>
              <a:r>
                <a:rPr kumimoji="0" lang="en-US" sz="2000" b="0" i="0" u="none" strike="noStrike" kern="0" cap="none" spc="0" normalizeH="0" noProof="0" dirty="0" smtClean="0">
                  <a:ln>
                    <a:noFill/>
                  </a:ln>
                  <a:solidFill>
                    <a:sysClr val="windowText" lastClr="000000"/>
                  </a:solidFill>
                  <a:effectLst/>
                  <a:uLnTx/>
                  <a:uFillTx/>
                </a:rPr>
                <a:t>= 256T</a:t>
              </a:r>
              <a:endParaRPr kumimoji="0" lang="en-US" sz="2000" b="0" i="0" u="none" strike="noStrike" kern="0" cap="none" spc="0" normalizeH="0" noProof="0" dirty="0">
                <a:ln>
                  <a:noFill/>
                </a:ln>
                <a:solidFill>
                  <a:sysClr val="windowText" lastClr="000000"/>
                </a:solidFill>
                <a:effectLst/>
                <a:uLnTx/>
                <a:uFillTx/>
              </a:endParaRPr>
            </a:p>
          </p:txBody>
        </p:sp>
        <p:grpSp>
          <p:nvGrpSpPr>
            <p:cNvPr id="172" name="Group 171"/>
            <p:cNvGrpSpPr/>
            <p:nvPr/>
          </p:nvGrpSpPr>
          <p:grpSpPr>
            <a:xfrm>
              <a:off x="430148" y="3763637"/>
              <a:ext cx="1570848" cy="1472283"/>
              <a:chOff x="122895" y="4120808"/>
              <a:chExt cx="1570848" cy="1472283"/>
            </a:xfrm>
          </p:grpSpPr>
          <p:grpSp>
            <p:nvGrpSpPr>
              <p:cNvPr id="173" name="Group 172"/>
              <p:cNvGrpSpPr/>
              <p:nvPr/>
            </p:nvGrpSpPr>
            <p:grpSpPr>
              <a:xfrm>
                <a:off x="1198071" y="4120808"/>
                <a:ext cx="495672" cy="1440160"/>
                <a:chOff x="310473" y="4031526"/>
                <a:chExt cx="495672" cy="1440160"/>
              </a:xfrm>
            </p:grpSpPr>
            <p:sp>
              <p:nvSpPr>
                <p:cNvPr id="175" name="矩形 28"/>
                <p:cNvSpPr/>
                <p:nvPr/>
              </p:nvSpPr>
              <p:spPr>
                <a:xfrm>
                  <a:off x="310473" y="4031526"/>
                  <a:ext cx="495672" cy="360040"/>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VF1</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76" name="矩形 29"/>
                <p:cNvSpPr/>
                <p:nvPr/>
              </p:nvSpPr>
              <p:spPr>
                <a:xfrm>
                  <a:off x="310473" y="4391566"/>
                  <a:ext cx="495672" cy="360040"/>
                </a:xfrm>
                <a:prstGeom prst="rect">
                  <a:avLst/>
                </a:prstGeom>
                <a:solidFill>
                  <a:srgbClr val="8064A2">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VF2</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77" name="矩形 30"/>
                <p:cNvSpPr/>
                <p:nvPr/>
              </p:nvSpPr>
              <p:spPr>
                <a:xfrm>
                  <a:off x="310473" y="4751606"/>
                  <a:ext cx="495672" cy="36004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78" name="矩形 31"/>
                <p:cNvSpPr/>
                <p:nvPr/>
              </p:nvSpPr>
              <p:spPr>
                <a:xfrm>
                  <a:off x="310473" y="5111646"/>
                  <a:ext cx="495672" cy="36004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err="1" smtClean="0">
                      <a:ln>
                        <a:noFill/>
                      </a:ln>
                      <a:solidFill>
                        <a:sysClr val="windowText" lastClr="000000"/>
                      </a:solidFill>
                      <a:effectLst/>
                      <a:uLnTx/>
                      <a:uFillTx/>
                      <a:latin typeface="Calibri"/>
                      <a:ea typeface="新細明體"/>
                      <a:cs typeface="+mn-cs"/>
                    </a:rPr>
                    <a:t>VFn</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grpSp>
          <p:pic>
            <p:nvPicPr>
              <p:cNvPr id="174" name="Picture 173" descr="nic.jpeg"/>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22895" y="4878900"/>
                <a:ext cx="1170805" cy="714191"/>
              </a:xfrm>
              <a:prstGeom prst="rect">
                <a:avLst/>
              </a:prstGeom>
            </p:spPr>
          </p:pic>
        </p:grpSp>
        <p:grpSp>
          <p:nvGrpSpPr>
            <p:cNvPr id="179" name="Group 178"/>
            <p:cNvGrpSpPr/>
            <p:nvPr/>
          </p:nvGrpSpPr>
          <p:grpSpPr>
            <a:xfrm>
              <a:off x="5714676" y="4971598"/>
              <a:ext cx="1443252" cy="1516708"/>
              <a:chOff x="4810923" y="3507286"/>
              <a:chExt cx="1443252" cy="1516708"/>
            </a:xfrm>
          </p:grpSpPr>
          <p:grpSp>
            <p:nvGrpSpPr>
              <p:cNvPr id="180" name="Group 179"/>
              <p:cNvGrpSpPr/>
              <p:nvPr/>
            </p:nvGrpSpPr>
            <p:grpSpPr>
              <a:xfrm>
                <a:off x="5380228" y="3507286"/>
                <a:ext cx="873947" cy="1516708"/>
                <a:chOff x="1178208" y="4321636"/>
                <a:chExt cx="657265" cy="1271238"/>
              </a:xfrm>
            </p:grpSpPr>
            <p:sp>
              <p:nvSpPr>
                <p:cNvPr id="182"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000000"/>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rgbClr val="000000"/>
                      </a:solidFill>
                      <a:effectLst/>
                      <a:uLnTx/>
                      <a:uFillTx/>
                      <a:latin typeface="Calibri"/>
                      <a:ea typeface="新細明體"/>
                      <a:cs typeface="+mn-cs"/>
                    </a:rPr>
                    <a:t>MMIO</a:t>
                  </a:r>
                </a:p>
              </p:txBody>
            </p:sp>
            <p:sp>
              <p:nvSpPr>
                <p:cNvPr id="183"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184" name="TextBox 183"/>
                <p:cNvSpPr txBox="1"/>
                <p:nvPr/>
              </p:nvSpPr>
              <p:spPr>
                <a:xfrm>
                  <a:off x="1343373" y="5309113"/>
                  <a:ext cx="349939"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CH1</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181" name="Picture 180" descr="MC90043484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0923" y="3803408"/>
                <a:ext cx="838200" cy="838200"/>
              </a:xfrm>
              <a:prstGeom prst="rect">
                <a:avLst/>
              </a:prstGeom>
            </p:spPr>
          </p:pic>
        </p:grpSp>
        <p:grpSp>
          <p:nvGrpSpPr>
            <p:cNvPr id="185" name="Group 184"/>
            <p:cNvGrpSpPr/>
            <p:nvPr/>
          </p:nvGrpSpPr>
          <p:grpSpPr>
            <a:xfrm>
              <a:off x="2182264" y="5088194"/>
              <a:ext cx="1443252" cy="1516708"/>
              <a:chOff x="4810923" y="5023994"/>
              <a:chExt cx="1443252" cy="1516708"/>
            </a:xfrm>
          </p:grpSpPr>
          <p:grpSp>
            <p:nvGrpSpPr>
              <p:cNvPr id="186" name="Group 185"/>
              <p:cNvGrpSpPr/>
              <p:nvPr/>
            </p:nvGrpSpPr>
            <p:grpSpPr>
              <a:xfrm>
                <a:off x="5380228" y="5023994"/>
                <a:ext cx="873947" cy="1516708"/>
                <a:chOff x="1178208" y="4321636"/>
                <a:chExt cx="657265" cy="1271238"/>
              </a:xfrm>
            </p:grpSpPr>
            <p:sp>
              <p:nvSpPr>
                <p:cNvPr id="188"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595959"/>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MMIO</a:t>
                  </a:r>
                </a:p>
              </p:txBody>
            </p:sp>
            <p:sp>
              <p:nvSpPr>
                <p:cNvPr id="189"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190" name="TextBox 189"/>
                <p:cNvSpPr txBox="1"/>
                <p:nvPr/>
              </p:nvSpPr>
              <p:spPr>
                <a:xfrm>
                  <a:off x="1343373" y="5309113"/>
                  <a:ext cx="366958"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MH</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187" name="Picture 186" descr="MC90043484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0923" y="5320116"/>
                <a:ext cx="838200" cy="838200"/>
              </a:xfrm>
              <a:prstGeom prst="rect">
                <a:avLst/>
              </a:prstGeom>
            </p:spPr>
          </p:pic>
        </p:grpSp>
        <p:cxnSp>
          <p:nvCxnSpPr>
            <p:cNvPr id="191" name="直線單箭頭接點 37"/>
            <p:cNvCxnSpPr/>
            <p:nvPr/>
          </p:nvCxnSpPr>
          <p:spPr>
            <a:xfrm flipH="1">
              <a:off x="3625517" y="4843757"/>
              <a:ext cx="693796" cy="244437"/>
            </a:xfrm>
            <a:prstGeom prst="straightConnector1">
              <a:avLst/>
            </a:prstGeom>
            <a:noFill/>
            <a:ln w="12700" cap="flat" cmpd="sng" algn="ctr">
              <a:solidFill>
                <a:sysClr val="windowText" lastClr="000000"/>
              </a:solidFill>
              <a:prstDash val="dash"/>
              <a:headEnd type="triangle"/>
              <a:tailEnd type="triangle"/>
            </a:ln>
            <a:effectLst/>
          </p:spPr>
        </p:cxnSp>
        <p:cxnSp>
          <p:nvCxnSpPr>
            <p:cNvPr id="192" name="直線單箭頭接點 37"/>
            <p:cNvCxnSpPr>
              <a:stCxn id="64" idx="1"/>
            </p:cNvCxnSpPr>
            <p:nvPr/>
          </p:nvCxnSpPr>
          <p:spPr>
            <a:xfrm flipH="1">
              <a:off x="3614701" y="6036274"/>
              <a:ext cx="688770" cy="320076"/>
            </a:xfrm>
            <a:prstGeom prst="straightConnector1">
              <a:avLst/>
            </a:prstGeom>
            <a:noFill/>
            <a:ln w="12700" cap="flat" cmpd="sng" algn="ctr">
              <a:solidFill>
                <a:sysClr val="windowText" lastClr="000000"/>
              </a:solidFill>
              <a:prstDash val="dash"/>
              <a:headEnd type="triangle"/>
              <a:tailEnd type="triangle"/>
            </a:ln>
            <a:effectLst/>
          </p:spPr>
        </p:cxnSp>
        <p:sp>
          <p:nvSpPr>
            <p:cNvPr id="193" name="TextBox 192"/>
            <p:cNvSpPr txBox="1"/>
            <p:nvPr/>
          </p:nvSpPr>
          <p:spPr>
            <a:xfrm>
              <a:off x="778105" y="5148294"/>
              <a:ext cx="12340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F497D"/>
                  </a:solidFill>
                  <a:effectLst/>
                  <a:uLnTx/>
                  <a:uFillTx/>
                </a:rPr>
                <a:t>CSR/MMIO</a:t>
              </a:r>
              <a:endParaRPr kumimoji="0" lang="en-US" sz="1800" b="0" i="0" u="none" strike="noStrike" kern="0" cap="none" spc="0" normalizeH="0" baseline="0" noProof="0" dirty="0">
                <a:ln>
                  <a:noFill/>
                </a:ln>
                <a:solidFill>
                  <a:srgbClr val="1F497D"/>
                </a:solidFill>
                <a:effectLst/>
                <a:uLnTx/>
                <a:uFillTx/>
              </a:endParaRPr>
            </a:p>
          </p:txBody>
        </p:sp>
        <p:cxnSp>
          <p:nvCxnSpPr>
            <p:cNvPr id="194" name="直線單箭頭接點 37"/>
            <p:cNvCxnSpPr/>
            <p:nvPr/>
          </p:nvCxnSpPr>
          <p:spPr>
            <a:xfrm flipH="1" flipV="1">
              <a:off x="2000996" y="3763639"/>
              <a:ext cx="2318317" cy="1312950"/>
            </a:xfrm>
            <a:prstGeom prst="straightConnector1">
              <a:avLst/>
            </a:prstGeom>
            <a:noFill/>
            <a:ln w="12700" cap="flat" cmpd="sng" algn="ctr">
              <a:solidFill>
                <a:sysClr val="windowText" lastClr="000000"/>
              </a:solidFill>
              <a:prstDash val="dash"/>
              <a:headEnd type="triangle"/>
              <a:tailEnd type="triangle"/>
            </a:ln>
            <a:effectLst/>
          </p:spPr>
        </p:cxnSp>
        <p:cxnSp>
          <p:nvCxnSpPr>
            <p:cNvPr id="195" name="直線單箭頭接點 37"/>
            <p:cNvCxnSpPr/>
            <p:nvPr/>
          </p:nvCxnSpPr>
          <p:spPr>
            <a:xfrm flipH="1" flipV="1">
              <a:off x="2000996" y="5230224"/>
              <a:ext cx="2294894" cy="37496"/>
            </a:xfrm>
            <a:prstGeom prst="straightConnector1">
              <a:avLst/>
            </a:prstGeom>
            <a:noFill/>
            <a:ln w="12700" cap="flat" cmpd="sng" algn="ctr">
              <a:solidFill>
                <a:sysClr val="windowText" lastClr="000000"/>
              </a:solidFill>
              <a:prstDash val="dash"/>
              <a:headEnd type="triangle"/>
              <a:tailEnd type="triangle"/>
            </a:ln>
            <a:effectLst/>
          </p:spPr>
        </p:cxnSp>
        <p:cxnSp>
          <p:nvCxnSpPr>
            <p:cNvPr id="196" name="直線單箭頭接點 37"/>
            <p:cNvCxnSpPr/>
            <p:nvPr/>
          </p:nvCxnSpPr>
          <p:spPr>
            <a:xfrm flipH="1" flipV="1">
              <a:off x="4401194" y="3672687"/>
              <a:ext cx="1882788" cy="1298912"/>
            </a:xfrm>
            <a:prstGeom prst="straightConnector1">
              <a:avLst/>
            </a:prstGeom>
            <a:noFill/>
            <a:ln w="12700" cap="flat" cmpd="sng" algn="ctr">
              <a:solidFill>
                <a:sysClr val="windowText" lastClr="000000"/>
              </a:solidFill>
              <a:prstDash val="dash"/>
              <a:headEnd type="triangle"/>
              <a:tailEnd type="triangle"/>
            </a:ln>
            <a:effectLst/>
          </p:spPr>
        </p:cxnSp>
        <p:cxnSp>
          <p:nvCxnSpPr>
            <p:cNvPr id="197" name="直線單箭頭接點 37"/>
            <p:cNvCxnSpPr/>
            <p:nvPr/>
          </p:nvCxnSpPr>
          <p:spPr>
            <a:xfrm flipH="1" flipV="1">
              <a:off x="4295892" y="4438340"/>
              <a:ext cx="1418784" cy="1711412"/>
            </a:xfrm>
            <a:prstGeom prst="straightConnector1">
              <a:avLst/>
            </a:prstGeom>
            <a:noFill/>
            <a:ln w="12700" cap="flat" cmpd="sng" algn="ctr">
              <a:solidFill>
                <a:sysClr val="windowText" lastClr="000000"/>
              </a:solidFill>
              <a:prstDash val="dash"/>
              <a:headEnd type="triangle"/>
              <a:tailEnd type="triangle"/>
            </a:ln>
            <a:effectLst/>
          </p:spPr>
        </p:cxnSp>
        <p:cxnSp>
          <p:nvCxnSpPr>
            <p:cNvPr id="198" name="直線單箭頭接點 37"/>
            <p:cNvCxnSpPr/>
            <p:nvPr/>
          </p:nvCxnSpPr>
          <p:spPr>
            <a:xfrm flipH="1" flipV="1">
              <a:off x="4335497" y="3424181"/>
              <a:ext cx="2429368" cy="912967"/>
            </a:xfrm>
            <a:prstGeom prst="straightConnector1">
              <a:avLst/>
            </a:prstGeom>
            <a:noFill/>
            <a:ln w="12700" cap="flat" cmpd="sng" algn="ctr">
              <a:solidFill>
                <a:sysClr val="windowText" lastClr="000000"/>
              </a:solidFill>
              <a:prstDash val="dash"/>
              <a:headEnd type="triangle"/>
              <a:tailEnd type="triangle"/>
            </a:ln>
            <a:effectLst/>
          </p:spPr>
        </p:cxnSp>
        <p:cxnSp>
          <p:nvCxnSpPr>
            <p:cNvPr id="199" name="直線單箭頭接點 37"/>
            <p:cNvCxnSpPr/>
            <p:nvPr/>
          </p:nvCxnSpPr>
          <p:spPr>
            <a:xfrm flipH="1" flipV="1">
              <a:off x="4364063" y="2672336"/>
              <a:ext cx="2400802" cy="472365"/>
            </a:xfrm>
            <a:prstGeom prst="straightConnector1">
              <a:avLst/>
            </a:prstGeom>
            <a:noFill/>
            <a:ln w="12700" cap="flat" cmpd="sng" algn="ctr">
              <a:solidFill>
                <a:sysClr val="windowText" lastClr="000000"/>
              </a:solidFill>
              <a:prstDash val="dash"/>
              <a:headEnd type="triangle"/>
              <a:tailEnd type="triangle"/>
            </a:ln>
            <a:effectLst/>
          </p:spPr>
        </p:cxnSp>
        <p:grpSp>
          <p:nvGrpSpPr>
            <p:cNvPr id="200" name="Group 199"/>
            <p:cNvGrpSpPr/>
            <p:nvPr/>
          </p:nvGrpSpPr>
          <p:grpSpPr>
            <a:xfrm>
              <a:off x="6792246" y="1513230"/>
              <a:ext cx="1443252" cy="1516708"/>
              <a:chOff x="7030131" y="4528291"/>
              <a:chExt cx="1443252" cy="1516708"/>
            </a:xfrm>
          </p:grpSpPr>
          <p:grpSp>
            <p:nvGrpSpPr>
              <p:cNvPr id="201" name="Group 200"/>
              <p:cNvGrpSpPr/>
              <p:nvPr/>
            </p:nvGrpSpPr>
            <p:grpSpPr>
              <a:xfrm>
                <a:off x="7599436" y="4528291"/>
                <a:ext cx="873947" cy="1516708"/>
                <a:chOff x="1178208" y="4321636"/>
                <a:chExt cx="657265" cy="1271238"/>
              </a:xfrm>
            </p:grpSpPr>
            <p:sp>
              <p:nvSpPr>
                <p:cNvPr id="203"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000000"/>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rgbClr val="000000"/>
                      </a:solidFill>
                      <a:effectLst/>
                      <a:uLnTx/>
                      <a:uFillTx/>
                      <a:latin typeface="Calibri"/>
                      <a:ea typeface="新細明體"/>
                      <a:cs typeface="+mn-cs"/>
                    </a:rPr>
                    <a:t>MMIO</a:t>
                  </a:r>
                </a:p>
              </p:txBody>
            </p:sp>
            <p:sp>
              <p:nvSpPr>
                <p:cNvPr id="204"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205" name="TextBox 204"/>
                <p:cNvSpPr txBox="1"/>
                <p:nvPr/>
              </p:nvSpPr>
              <p:spPr>
                <a:xfrm>
                  <a:off x="1343373" y="5309113"/>
                  <a:ext cx="433264"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CH</a:t>
                  </a:r>
                  <a:r>
                    <a:rPr kumimoji="0" lang="en-US" sz="1600" b="0" i="0" u="none" strike="noStrike" kern="0" cap="none" spc="0" normalizeH="0" noProof="0" dirty="0" smtClean="0">
                      <a:ln>
                        <a:noFill/>
                      </a:ln>
                      <a:solidFill>
                        <a:sysClr val="windowText" lastClr="000000"/>
                      </a:solidFill>
                      <a:effectLst/>
                      <a:uLnTx/>
                      <a:uFillTx/>
                    </a:rPr>
                    <a:t> </a:t>
                  </a:r>
                  <a:r>
                    <a:rPr kumimoji="0" lang="en-US" sz="1600" b="0" i="0" u="none" strike="noStrike" kern="0" cap="none" spc="0" normalizeH="0" baseline="0" noProof="0" dirty="0" smtClean="0">
                      <a:ln>
                        <a:noFill/>
                      </a:ln>
                      <a:solidFill>
                        <a:sysClr val="windowText" lastClr="000000"/>
                      </a:solidFill>
                      <a:effectLst/>
                      <a:uLnTx/>
                      <a:uFillTx/>
                    </a:rPr>
                    <a:t>n</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202" name="Picture 201" descr="MC90043484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0131" y="4824413"/>
                <a:ext cx="838200" cy="838200"/>
              </a:xfrm>
              <a:prstGeom prst="rect">
                <a:avLst/>
              </a:prstGeom>
            </p:spPr>
          </p:pic>
        </p:grpSp>
        <p:grpSp>
          <p:nvGrpSpPr>
            <p:cNvPr id="206" name="Group 205"/>
            <p:cNvGrpSpPr/>
            <p:nvPr/>
          </p:nvGrpSpPr>
          <p:grpSpPr>
            <a:xfrm>
              <a:off x="6221852" y="3144701"/>
              <a:ext cx="1443252" cy="1516708"/>
              <a:chOff x="7030131" y="4528291"/>
              <a:chExt cx="1443252" cy="1516708"/>
            </a:xfrm>
          </p:grpSpPr>
          <p:grpSp>
            <p:nvGrpSpPr>
              <p:cNvPr id="207" name="Group 206"/>
              <p:cNvGrpSpPr/>
              <p:nvPr/>
            </p:nvGrpSpPr>
            <p:grpSpPr>
              <a:xfrm>
                <a:off x="7599436" y="4528291"/>
                <a:ext cx="873947" cy="1516708"/>
                <a:chOff x="1178208" y="4321636"/>
                <a:chExt cx="657265" cy="1271238"/>
              </a:xfrm>
            </p:grpSpPr>
            <p:sp>
              <p:nvSpPr>
                <p:cNvPr id="209"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000000"/>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rgbClr val="000000"/>
                      </a:solidFill>
                      <a:effectLst/>
                      <a:uLnTx/>
                      <a:uFillTx/>
                      <a:latin typeface="Calibri"/>
                      <a:ea typeface="新細明體"/>
                      <a:cs typeface="+mn-cs"/>
                    </a:rPr>
                    <a:t>MMIO</a:t>
                  </a:r>
                </a:p>
              </p:txBody>
            </p:sp>
            <p:sp>
              <p:nvSpPr>
                <p:cNvPr id="210"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211" name="TextBox 210"/>
                <p:cNvSpPr txBox="1"/>
                <p:nvPr/>
              </p:nvSpPr>
              <p:spPr>
                <a:xfrm>
                  <a:off x="1343373" y="5309113"/>
                  <a:ext cx="395515"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CH2</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208" name="Picture 207" descr="MC90043484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0131" y="4824413"/>
                <a:ext cx="838200" cy="838200"/>
              </a:xfrm>
              <a:prstGeom prst="rect">
                <a:avLst/>
              </a:prstGeom>
            </p:spPr>
          </p:pic>
        </p:grpSp>
        <p:sp>
          <p:nvSpPr>
            <p:cNvPr id="212" name="矩形 2"/>
            <p:cNvSpPr/>
            <p:nvPr/>
          </p:nvSpPr>
          <p:spPr>
            <a:xfrm rot="16200000">
              <a:off x="4225009" y="3975008"/>
              <a:ext cx="622002"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NTB</a:t>
              </a:r>
            </a:p>
          </p:txBody>
        </p:sp>
        <p:sp>
          <p:nvSpPr>
            <p:cNvPr id="213" name="矩形 2"/>
            <p:cNvSpPr/>
            <p:nvPr/>
          </p:nvSpPr>
          <p:spPr>
            <a:xfrm rot="16200000">
              <a:off x="4242593" y="2972857"/>
              <a:ext cx="622002"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NTB</a:t>
              </a:r>
            </a:p>
          </p:txBody>
        </p:sp>
        <p:sp>
          <p:nvSpPr>
            <p:cNvPr id="214" name="矩形 2"/>
            <p:cNvSpPr/>
            <p:nvPr/>
          </p:nvSpPr>
          <p:spPr>
            <a:xfrm rot="16200000">
              <a:off x="4729135" y="3161949"/>
              <a:ext cx="774403"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IOMMU</a:t>
              </a:r>
            </a:p>
          </p:txBody>
        </p:sp>
        <p:sp>
          <p:nvSpPr>
            <p:cNvPr id="215" name="矩形 2"/>
            <p:cNvSpPr/>
            <p:nvPr/>
          </p:nvSpPr>
          <p:spPr>
            <a:xfrm rot="16200000">
              <a:off x="4652869" y="4554571"/>
              <a:ext cx="774403"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IOMMU</a:t>
              </a:r>
            </a:p>
          </p:txBody>
        </p:sp>
        <p:cxnSp>
          <p:nvCxnSpPr>
            <p:cNvPr id="216" name="直線單箭頭接點 37"/>
            <p:cNvCxnSpPr>
              <a:stCxn id="202" idx="2"/>
            </p:cNvCxnSpPr>
            <p:nvPr/>
          </p:nvCxnSpPr>
          <p:spPr>
            <a:xfrm flipH="1" flipV="1">
              <a:off x="4391445" y="2411370"/>
              <a:ext cx="2819901" cy="236182"/>
            </a:xfrm>
            <a:prstGeom prst="straightConnector1">
              <a:avLst/>
            </a:prstGeom>
            <a:noFill/>
            <a:ln w="12700" cap="flat" cmpd="sng" algn="ctr">
              <a:solidFill>
                <a:sysClr val="windowText" lastClr="000000"/>
              </a:solidFill>
              <a:prstDash val="dash"/>
              <a:headEnd type="triangle"/>
              <a:tailEnd type="triangle"/>
            </a:ln>
            <a:effectLst/>
          </p:spPr>
        </p:cxnSp>
        <p:cxnSp>
          <p:nvCxnSpPr>
            <p:cNvPr id="217" name="直線單箭頭接點 37"/>
            <p:cNvCxnSpPr/>
            <p:nvPr/>
          </p:nvCxnSpPr>
          <p:spPr>
            <a:xfrm flipH="1">
              <a:off x="4358588" y="1570273"/>
              <a:ext cx="3002963" cy="364132"/>
            </a:xfrm>
            <a:prstGeom prst="straightConnector1">
              <a:avLst/>
            </a:prstGeom>
            <a:noFill/>
            <a:ln w="12700" cap="flat" cmpd="sng" algn="ctr">
              <a:solidFill>
                <a:sysClr val="windowText" lastClr="000000"/>
              </a:solidFill>
              <a:prstDash val="dash"/>
              <a:headEnd type="triangle"/>
              <a:tailEnd type="triangle"/>
            </a:ln>
            <a:effectLst/>
          </p:spPr>
        </p:cxnSp>
        <p:sp>
          <p:nvSpPr>
            <p:cNvPr id="218" name="矩形 2"/>
            <p:cNvSpPr/>
            <p:nvPr/>
          </p:nvSpPr>
          <p:spPr>
            <a:xfrm rot="16200000">
              <a:off x="4284458" y="2026415"/>
              <a:ext cx="622002"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NTB</a:t>
              </a:r>
            </a:p>
          </p:txBody>
        </p:sp>
        <p:sp>
          <p:nvSpPr>
            <p:cNvPr id="219" name="矩形 2"/>
            <p:cNvSpPr/>
            <p:nvPr/>
          </p:nvSpPr>
          <p:spPr>
            <a:xfrm rot="16200000">
              <a:off x="5327475" y="1927884"/>
              <a:ext cx="774403"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IOMMU</a:t>
              </a:r>
            </a:p>
          </p:txBody>
        </p:sp>
        <p:pic>
          <p:nvPicPr>
            <p:cNvPr id="220" name="Picture 219" descr="nic.jpeg"/>
            <p:cNvPicPr>
              <a:picLocks noChangeAspect="1"/>
            </p:cNvPicPr>
            <p:nvPr/>
          </p:nvPicPr>
          <p:blipFill>
            <a:blip r:embed="rId3"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8249" y="3921916"/>
              <a:ext cx="1170805" cy="714191"/>
            </a:xfrm>
            <a:prstGeom prst="rect">
              <a:avLst/>
            </a:prstGeom>
          </p:spPr>
        </p:pic>
      </p:grpSp>
      <p:sp>
        <p:nvSpPr>
          <p:cNvPr id="222" name="Content Placeholder 4"/>
          <p:cNvSpPr txBox="1">
            <a:spLocks/>
          </p:cNvSpPr>
          <p:nvPr/>
        </p:nvSpPr>
        <p:spPr bwMode="blackWhite">
          <a:xfrm>
            <a:off x="42333" y="1426986"/>
            <a:ext cx="4631496" cy="19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7"/>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8"/>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r>
              <a:rPr lang="en-US" sz="2100" dirty="0" smtClean="0"/>
              <a:t>Leverage </a:t>
            </a:r>
            <a:r>
              <a:rPr lang="en-US" sz="2100" dirty="0"/>
              <a:t>unused physical address </a:t>
            </a:r>
            <a:r>
              <a:rPr lang="en-US" sz="2100" dirty="0" smtClean="0"/>
              <a:t>space, map </a:t>
            </a:r>
            <a:r>
              <a:rPr lang="en-US" sz="2100" dirty="0"/>
              <a:t>each host to MH </a:t>
            </a:r>
            <a:endParaRPr lang="en-US" sz="2100" dirty="0" smtClean="0"/>
          </a:p>
          <a:p>
            <a:r>
              <a:rPr lang="en-US" sz="2100" dirty="0" smtClean="0"/>
              <a:t>Each </a:t>
            </a:r>
            <a:r>
              <a:rPr lang="en-US" sz="2100" dirty="0"/>
              <a:t>machine could write to another machine’s entire physical address </a:t>
            </a:r>
            <a:r>
              <a:rPr lang="en-US" sz="2100" dirty="0" smtClean="0"/>
              <a:t>space </a:t>
            </a:r>
            <a:endParaRPr lang="en-US" sz="2100" dirty="0"/>
          </a:p>
        </p:txBody>
      </p:sp>
      <p:sp>
        <p:nvSpPr>
          <p:cNvPr id="58" name="TextBox 57"/>
          <p:cNvSpPr txBox="1"/>
          <p:nvPr/>
        </p:nvSpPr>
        <p:spPr>
          <a:xfrm>
            <a:off x="4399614" y="4382895"/>
            <a:ext cx="68127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128</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sp>
        <p:nvSpPr>
          <p:cNvPr id="62" name="TextBox 61"/>
          <p:cNvSpPr txBox="1"/>
          <p:nvPr/>
        </p:nvSpPr>
        <p:spPr>
          <a:xfrm>
            <a:off x="4389223" y="3519244"/>
            <a:ext cx="68127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192</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sp>
        <p:nvSpPr>
          <p:cNvPr id="63" name="TextBox 62"/>
          <p:cNvSpPr txBox="1"/>
          <p:nvPr/>
        </p:nvSpPr>
        <p:spPr>
          <a:xfrm>
            <a:off x="4363823" y="2508939"/>
            <a:ext cx="68127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rPr>
              <a:t>256</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sp>
        <p:nvSpPr>
          <p:cNvPr id="64" name="TextBox 63"/>
          <p:cNvSpPr txBox="1"/>
          <p:nvPr/>
        </p:nvSpPr>
        <p:spPr>
          <a:xfrm>
            <a:off x="5010374" y="5930029"/>
            <a:ext cx="56427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64</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cxnSp>
        <p:nvCxnSpPr>
          <p:cNvPr id="66" name="Straight Arrow Connector 65"/>
          <p:cNvCxnSpPr/>
          <p:nvPr/>
        </p:nvCxnSpPr>
        <p:spPr>
          <a:xfrm>
            <a:off x="8683816" y="4922178"/>
            <a:ext cx="0" cy="1575782"/>
          </a:xfrm>
          <a:prstGeom prst="straightConnector1">
            <a:avLst/>
          </a:prstGeom>
          <a:noFill/>
          <a:ln w="25400" cap="flat" cmpd="sng" algn="ctr">
            <a:solidFill>
              <a:sysClr val="windowText" lastClr="000000">
                <a:lumMod val="95000"/>
                <a:lumOff val="5000"/>
              </a:sysClr>
            </a:solidFill>
            <a:prstDash val="dash"/>
            <a:headEnd type="none" w="sm" len="med"/>
            <a:tailEnd type="none"/>
          </a:ln>
          <a:effectLst>
            <a:outerShdw blurRad="40000" dist="20000" dir="5400000" rotWithShape="0">
              <a:srgbClr val="000000">
                <a:alpha val="38000"/>
              </a:srgbClr>
            </a:outerShdw>
          </a:effectLst>
        </p:spPr>
      </p:cxnSp>
      <p:sp>
        <p:nvSpPr>
          <p:cNvPr id="10" name="TextBox 9"/>
          <p:cNvSpPr txBox="1"/>
          <p:nvPr/>
        </p:nvSpPr>
        <p:spPr>
          <a:xfrm>
            <a:off x="8078737" y="5821773"/>
            <a:ext cx="619480" cy="523220"/>
          </a:xfrm>
          <a:prstGeom prst="rect">
            <a:avLst/>
          </a:prstGeom>
          <a:noFill/>
        </p:spPr>
        <p:txBody>
          <a:bodyPr wrap="none" rtlCol="0">
            <a:spAutoFit/>
          </a:bodyPr>
          <a:lstStyle/>
          <a:p>
            <a:pPr algn="l"/>
            <a:r>
              <a:rPr lang="en-US" sz="1400" dirty="0" smtClean="0">
                <a:latin typeface="Corbel" pitchFamily="34" charset="0"/>
              </a:rPr>
              <a:t>Local</a:t>
            </a:r>
          </a:p>
          <a:p>
            <a:pPr algn="l"/>
            <a:r>
              <a:rPr lang="en-US" sz="1400" dirty="0" smtClean="0">
                <a:latin typeface="Corbel" pitchFamily="34" charset="0"/>
              </a:rPr>
              <a:t>&lt; 64G</a:t>
            </a:r>
          </a:p>
        </p:txBody>
      </p:sp>
      <p:sp>
        <p:nvSpPr>
          <p:cNvPr id="70" name="TextBox 69"/>
          <p:cNvSpPr txBox="1"/>
          <p:nvPr/>
        </p:nvSpPr>
        <p:spPr>
          <a:xfrm>
            <a:off x="8055754" y="5050181"/>
            <a:ext cx="667696" cy="523220"/>
          </a:xfrm>
          <a:prstGeom prst="rect">
            <a:avLst/>
          </a:prstGeom>
          <a:noFill/>
        </p:spPr>
        <p:txBody>
          <a:bodyPr wrap="none" rtlCol="0">
            <a:spAutoFit/>
          </a:bodyPr>
          <a:lstStyle/>
          <a:p>
            <a:pPr algn="l"/>
            <a:r>
              <a:rPr lang="en-US" sz="1400" dirty="0" smtClean="0">
                <a:latin typeface="Corbel" pitchFamily="34" charset="0"/>
              </a:rPr>
              <a:t>Global</a:t>
            </a:r>
          </a:p>
          <a:p>
            <a:pPr algn="l"/>
            <a:r>
              <a:rPr lang="en-US" sz="1400" dirty="0" smtClean="0">
                <a:latin typeface="Corbel" pitchFamily="34" charset="0"/>
              </a:rPr>
              <a:t>&gt; 64G</a:t>
            </a:r>
          </a:p>
        </p:txBody>
      </p:sp>
      <p:grpSp>
        <p:nvGrpSpPr>
          <p:cNvPr id="19" name="Group 18"/>
          <p:cNvGrpSpPr/>
          <p:nvPr/>
        </p:nvGrpSpPr>
        <p:grpSpPr>
          <a:xfrm>
            <a:off x="3288941" y="2935183"/>
            <a:ext cx="4454609" cy="2407992"/>
            <a:chOff x="3288941" y="2935183"/>
            <a:chExt cx="4454609" cy="2407992"/>
          </a:xfrm>
        </p:grpSpPr>
        <p:sp>
          <p:nvSpPr>
            <p:cNvPr id="79" name="TextBox 78"/>
            <p:cNvSpPr txBox="1"/>
            <p:nvPr/>
          </p:nvSpPr>
          <p:spPr>
            <a:xfrm>
              <a:off x="3288941" y="3354006"/>
              <a:ext cx="1050688" cy="58477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MH writes </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Calibri"/>
                </a:rPr>
                <a:t>t</a:t>
              </a:r>
              <a:r>
                <a:rPr lang="en-US" sz="1600" kern="0" dirty="0" smtClean="0">
                  <a:solidFill>
                    <a:sysClr val="windowText" lastClr="000000"/>
                  </a:solidFill>
                  <a:latin typeface="Calibri"/>
                </a:rPr>
                <a:t>o</a:t>
              </a:r>
              <a:r>
                <a:rPr kumimoji="0" lang="en-US" sz="1600" b="0" i="0" u="none" strike="noStrike" kern="0" cap="none" spc="0" normalizeH="0" noProof="0" dirty="0" smtClean="0">
                  <a:ln>
                    <a:noFill/>
                  </a:ln>
                  <a:solidFill>
                    <a:sysClr val="windowText" lastClr="000000"/>
                  </a:solidFill>
                  <a:effectLst/>
                  <a:uLnTx/>
                  <a:uFillTx/>
                  <a:latin typeface="Calibri"/>
                  <a:ea typeface="+mn-ea"/>
                  <a:cs typeface="+mn-cs"/>
                </a:rPr>
                <a:t> 200G</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ight Arrow 17"/>
            <p:cNvSpPr/>
            <p:nvPr/>
          </p:nvSpPr>
          <p:spPr bwMode="auto">
            <a:xfrm rot="18614609">
              <a:off x="2817334" y="4032812"/>
              <a:ext cx="2407992" cy="212734"/>
            </a:xfrm>
            <a:prstGeom prst="rightArrow">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sp>
          <p:nvSpPr>
            <p:cNvPr id="81" name="Right Arrow 80"/>
            <p:cNvSpPr/>
            <p:nvPr/>
          </p:nvSpPr>
          <p:spPr bwMode="auto">
            <a:xfrm rot="1430562">
              <a:off x="5335558" y="3570803"/>
              <a:ext cx="2407992" cy="212734"/>
            </a:xfrm>
            <a:prstGeom prst="rightArrow">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grpSp>
      <p:grpSp>
        <p:nvGrpSpPr>
          <p:cNvPr id="20" name="Group 19"/>
          <p:cNvGrpSpPr/>
          <p:nvPr/>
        </p:nvGrpSpPr>
        <p:grpSpPr>
          <a:xfrm>
            <a:off x="2749114" y="4616158"/>
            <a:ext cx="3882536" cy="1290718"/>
            <a:chOff x="2749114" y="4616158"/>
            <a:chExt cx="3882536" cy="1290718"/>
          </a:xfrm>
        </p:grpSpPr>
        <p:sp>
          <p:nvSpPr>
            <p:cNvPr id="83" name="Right Arrow 82"/>
            <p:cNvSpPr/>
            <p:nvPr/>
          </p:nvSpPr>
          <p:spPr bwMode="auto">
            <a:xfrm rot="11885074">
              <a:off x="5022950" y="5157323"/>
              <a:ext cx="1608700" cy="234975"/>
            </a:xfrm>
            <a:prstGeom prst="rightArrow">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sp>
          <p:nvSpPr>
            <p:cNvPr id="84" name="Right Arrow 83"/>
            <p:cNvSpPr/>
            <p:nvPr/>
          </p:nvSpPr>
          <p:spPr bwMode="auto">
            <a:xfrm rot="11629227">
              <a:off x="2749114" y="4616158"/>
              <a:ext cx="1977296" cy="200596"/>
            </a:xfrm>
            <a:prstGeom prst="rightArrow">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sp>
          <p:nvSpPr>
            <p:cNvPr id="85" name="TextBox 84"/>
            <p:cNvSpPr txBox="1"/>
            <p:nvPr/>
          </p:nvSpPr>
          <p:spPr>
            <a:xfrm>
              <a:off x="5301280" y="5322100"/>
              <a:ext cx="984665" cy="58477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Calibri"/>
                </a:rPr>
                <a:t>C</a:t>
              </a: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H writes </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ysClr val="windowText" lastClr="000000"/>
                  </a:solidFill>
                  <a:latin typeface="Calibri"/>
                </a:rPr>
                <a:t>To</a:t>
              </a:r>
              <a:r>
                <a:rPr kumimoji="0" lang="en-US" sz="1600" b="0" i="0" u="none" strike="noStrike" kern="0" cap="none" spc="0" normalizeH="0" noProof="0" dirty="0" smtClean="0">
                  <a:ln>
                    <a:noFill/>
                  </a:ln>
                  <a:solidFill>
                    <a:sysClr val="windowText" lastClr="000000"/>
                  </a:solidFill>
                  <a:effectLst/>
                  <a:uLnTx/>
                  <a:uFillTx/>
                  <a:latin typeface="Calibri"/>
                  <a:ea typeface="+mn-ea"/>
                  <a:cs typeface="+mn-cs"/>
                </a:rPr>
                <a:t> 100G</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TextBox 2"/>
          <p:cNvSpPr txBox="1"/>
          <p:nvPr/>
        </p:nvSpPr>
        <p:spPr>
          <a:xfrm>
            <a:off x="323850" y="5894176"/>
            <a:ext cx="2416046" cy="646331"/>
          </a:xfrm>
          <a:prstGeom prst="rect">
            <a:avLst/>
          </a:prstGeom>
          <a:noFill/>
        </p:spPr>
        <p:txBody>
          <a:bodyPr wrap="none" rtlCol="0">
            <a:spAutoFit/>
          </a:bodyPr>
          <a:lstStyle/>
          <a:p>
            <a:pPr algn="l"/>
            <a:r>
              <a:rPr lang="en-US" dirty="0" smtClean="0">
                <a:latin typeface="Corbel" pitchFamily="34" charset="0"/>
              </a:rPr>
              <a:t>MH: Management Host</a:t>
            </a:r>
          </a:p>
          <a:p>
            <a:pPr algn="l"/>
            <a:r>
              <a:rPr lang="en-US" dirty="0" smtClean="0">
                <a:latin typeface="Corbel" pitchFamily="34" charset="0"/>
              </a:rPr>
              <a:t>CH: Compute Host</a:t>
            </a:r>
          </a:p>
        </p:txBody>
      </p:sp>
    </p:spTree>
    <p:extLst>
      <p:ext uri="{BB962C8B-B14F-4D97-AF65-F5344CB8AC3E}">
        <p14:creationId xmlns:p14="http://schemas.microsoft.com/office/powerpoint/2010/main" val="201211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2"/>
          <p:cNvSpPr/>
          <p:nvPr/>
        </p:nvSpPr>
        <p:spPr>
          <a:xfrm>
            <a:off x="797160" y="5511897"/>
            <a:ext cx="7709401" cy="75245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a:solidFill>
                  <a:srgbClr val="FF0000"/>
                </a:solidFill>
                <a:latin typeface="Calibri"/>
                <a:ea typeface="新細明體"/>
              </a:rPr>
              <a:t>C</a:t>
            </a:r>
            <a:r>
              <a:rPr lang="en-US" altLang="zh-TW" dirty="0" smtClean="0">
                <a:solidFill>
                  <a:srgbClr val="FF0000"/>
                </a:solidFill>
                <a:latin typeface="Calibri"/>
                <a:ea typeface="新細明體"/>
              </a:rPr>
              <a:t>H’s </a:t>
            </a:r>
            <a:r>
              <a:rPr lang="en-US" altLang="zh-TW" dirty="0" smtClean="0">
                <a:solidFill>
                  <a:prstClr val="black"/>
                </a:solidFill>
                <a:latin typeface="Calibri"/>
                <a:ea typeface="新細明體"/>
              </a:rPr>
              <a:t>Physical Address Space</a:t>
            </a:r>
          </a:p>
        </p:txBody>
      </p:sp>
      <p:grpSp>
        <p:nvGrpSpPr>
          <p:cNvPr id="7" name="Group 6"/>
          <p:cNvGrpSpPr/>
          <p:nvPr/>
        </p:nvGrpSpPr>
        <p:grpSpPr>
          <a:xfrm>
            <a:off x="5553122" y="2274334"/>
            <a:ext cx="1238046" cy="3311597"/>
            <a:chOff x="5033971" y="1522057"/>
            <a:chExt cx="1238046" cy="3311597"/>
          </a:xfrm>
        </p:grpSpPr>
        <p:grpSp>
          <p:nvGrpSpPr>
            <p:cNvPr id="81" name="Group 80"/>
            <p:cNvGrpSpPr/>
            <p:nvPr/>
          </p:nvGrpSpPr>
          <p:grpSpPr>
            <a:xfrm>
              <a:off x="5033971" y="2074587"/>
              <a:ext cx="1238046" cy="2759067"/>
              <a:chOff x="4032708" y="1437371"/>
              <a:chExt cx="1238046" cy="2759067"/>
            </a:xfrm>
          </p:grpSpPr>
          <p:sp>
            <p:nvSpPr>
              <p:cNvPr id="48" name="矩形 2"/>
              <p:cNvSpPr/>
              <p:nvPr/>
            </p:nvSpPr>
            <p:spPr>
              <a:xfrm>
                <a:off x="4037754" y="3364495"/>
                <a:ext cx="1233000" cy="6653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34" name="矩形 2"/>
              <p:cNvSpPr/>
              <p:nvPr/>
            </p:nvSpPr>
            <p:spPr>
              <a:xfrm>
                <a:off x="4032708" y="2697446"/>
                <a:ext cx="1233000" cy="6653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29" name="矩形 2"/>
              <p:cNvSpPr/>
              <p:nvPr/>
            </p:nvSpPr>
            <p:spPr>
              <a:xfrm>
                <a:off x="4032708" y="1437371"/>
                <a:ext cx="1233000" cy="12575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30" name="矩形 2"/>
              <p:cNvSpPr/>
              <p:nvPr/>
            </p:nvSpPr>
            <p:spPr>
              <a:xfrm>
                <a:off x="4216567" y="1590517"/>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CPU</a:t>
                </a:r>
              </a:p>
            </p:txBody>
          </p:sp>
          <p:sp>
            <p:nvSpPr>
              <p:cNvPr id="31" name="矩形 2"/>
              <p:cNvSpPr/>
              <p:nvPr/>
            </p:nvSpPr>
            <p:spPr>
              <a:xfrm>
                <a:off x="4162586" y="2469545"/>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PT</a:t>
                </a:r>
              </a:p>
            </p:txBody>
          </p:sp>
          <p:cxnSp>
            <p:nvCxnSpPr>
              <p:cNvPr id="32" name="Straight Arrow Connector 31"/>
              <p:cNvCxnSpPr>
                <a:stCxn id="30" idx="2"/>
                <a:endCxn id="31" idx="0"/>
              </p:cNvCxnSpPr>
              <p:nvPr/>
            </p:nvCxnSpPr>
            <p:spPr>
              <a:xfrm>
                <a:off x="4652029" y="1892736"/>
                <a:ext cx="2225" cy="576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矩形 2"/>
              <p:cNvSpPr/>
              <p:nvPr/>
            </p:nvSpPr>
            <p:spPr>
              <a:xfrm>
                <a:off x="4216567" y="3216082"/>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NTB</a:t>
                </a:r>
              </a:p>
            </p:txBody>
          </p:sp>
          <p:cxnSp>
            <p:nvCxnSpPr>
              <p:cNvPr id="35" name="Straight Arrow Connector 34"/>
              <p:cNvCxnSpPr>
                <a:stCxn id="31" idx="2"/>
                <a:endCxn id="33" idx="0"/>
              </p:cNvCxnSpPr>
              <p:nvPr/>
            </p:nvCxnSpPr>
            <p:spPr>
              <a:xfrm flipH="1">
                <a:off x="4652029" y="2771764"/>
                <a:ext cx="2225" cy="4443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矩形 2"/>
              <p:cNvSpPr/>
              <p:nvPr/>
            </p:nvSpPr>
            <p:spPr>
              <a:xfrm>
                <a:off x="4159600" y="3894219"/>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IOMMU</a:t>
                </a:r>
              </a:p>
            </p:txBody>
          </p:sp>
          <p:cxnSp>
            <p:nvCxnSpPr>
              <p:cNvPr id="49" name="Straight Arrow Connector 48"/>
              <p:cNvCxnSpPr>
                <a:stCxn id="33" idx="2"/>
                <a:endCxn id="47" idx="0"/>
              </p:cNvCxnSpPr>
              <p:nvPr/>
            </p:nvCxnSpPr>
            <p:spPr>
              <a:xfrm flipH="1">
                <a:off x="4651268" y="3518301"/>
                <a:ext cx="761" cy="3759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4" name="TextBox 93"/>
            <p:cNvSpPr txBox="1"/>
            <p:nvPr/>
          </p:nvSpPr>
          <p:spPr>
            <a:xfrm>
              <a:off x="5138732" y="1522057"/>
              <a:ext cx="1086205" cy="523220"/>
            </a:xfrm>
            <a:prstGeom prst="rect">
              <a:avLst/>
            </a:prstGeom>
            <a:noFill/>
          </p:spPr>
          <p:txBody>
            <a:bodyPr wrap="none" rtlCol="0">
              <a:spAutoFit/>
            </a:bodyPr>
            <a:lstStyle/>
            <a:p>
              <a:pPr defTabSz="914400"/>
              <a:r>
                <a:rPr lang="en-US" sz="1400" dirty="0" smtClean="0">
                  <a:solidFill>
                    <a:srgbClr val="FF0000"/>
                  </a:solidFill>
                  <a:latin typeface="Calibri"/>
                </a:rPr>
                <a:t>5. MH’s CPU</a:t>
              </a:r>
            </a:p>
            <a:p>
              <a:pPr defTabSz="914400"/>
              <a:r>
                <a:rPr lang="en-US" sz="1400" dirty="0" smtClean="0">
                  <a:solidFill>
                    <a:srgbClr val="FF0000"/>
                  </a:solidFill>
                  <a:latin typeface="Calibri"/>
                </a:rPr>
                <a:t>Write 200G</a:t>
              </a:r>
              <a:endParaRPr lang="en-US" sz="1400" dirty="0">
                <a:solidFill>
                  <a:srgbClr val="FF0000"/>
                </a:solidFill>
                <a:latin typeface="Calibri"/>
              </a:endParaRPr>
            </a:p>
          </p:txBody>
        </p:sp>
        <p:sp>
          <p:nvSpPr>
            <p:cNvPr id="109" name="TextBox 108"/>
            <p:cNvSpPr txBox="1"/>
            <p:nvPr/>
          </p:nvSpPr>
          <p:spPr>
            <a:xfrm>
              <a:off x="5080434" y="3483731"/>
              <a:ext cx="488610" cy="276999"/>
            </a:xfrm>
            <a:prstGeom prst="rect">
              <a:avLst/>
            </a:prstGeom>
            <a:solidFill>
              <a:schemeClr val="accent4">
                <a:lumMod val="20000"/>
                <a:lumOff val="80000"/>
              </a:schemeClr>
            </a:solidFill>
          </p:spPr>
          <p:txBody>
            <a:bodyPr wrap="none" rtlCol="0">
              <a:spAutoFit/>
            </a:bodyPr>
            <a:lstStyle/>
            <a:p>
              <a:pPr defTabSz="914400"/>
              <a:r>
                <a:rPr lang="en-US" sz="1200" dirty="0" err="1" smtClean="0">
                  <a:solidFill>
                    <a:prstClr val="black"/>
                  </a:solidFill>
                  <a:latin typeface="Calibri"/>
                </a:rPr>
                <a:t>hpa</a:t>
              </a:r>
              <a:endParaRPr lang="en-US" sz="1200" dirty="0">
                <a:solidFill>
                  <a:prstClr val="black"/>
                </a:solidFill>
                <a:latin typeface="Calibri"/>
              </a:endParaRPr>
            </a:p>
          </p:txBody>
        </p:sp>
        <p:sp>
          <p:nvSpPr>
            <p:cNvPr id="113" name="TextBox 112"/>
            <p:cNvSpPr txBox="1"/>
            <p:nvPr/>
          </p:nvSpPr>
          <p:spPr>
            <a:xfrm>
              <a:off x="5111837" y="2703177"/>
              <a:ext cx="468923" cy="276999"/>
            </a:xfrm>
            <a:prstGeom prst="rect">
              <a:avLst/>
            </a:prstGeom>
            <a:solidFill>
              <a:schemeClr val="accent2">
                <a:lumMod val="20000"/>
                <a:lumOff val="80000"/>
              </a:schemeClr>
            </a:solidFill>
          </p:spPr>
          <p:txBody>
            <a:bodyPr wrap="none" rtlCol="0">
              <a:spAutoFit/>
            </a:bodyPr>
            <a:lstStyle/>
            <a:p>
              <a:pPr defTabSz="914400"/>
              <a:r>
                <a:rPr lang="en-US" sz="1200" dirty="0" err="1" smtClean="0">
                  <a:solidFill>
                    <a:prstClr val="black"/>
                  </a:solidFill>
                  <a:latin typeface="Calibri"/>
                </a:rPr>
                <a:t>hva</a:t>
              </a:r>
              <a:endParaRPr lang="en-US" sz="1200" dirty="0">
                <a:solidFill>
                  <a:prstClr val="black"/>
                </a:solidFill>
                <a:latin typeface="Calibri"/>
              </a:endParaRPr>
            </a:p>
          </p:txBody>
        </p:sp>
        <p:sp>
          <p:nvSpPr>
            <p:cNvPr id="117" name="TextBox 116"/>
            <p:cNvSpPr txBox="1"/>
            <p:nvPr/>
          </p:nvSpPr>
          <p:spPr>
            <a:xfrm>
              <a:off x="5087043" y="4203352"/>
              <a:ext cx="480495" cy="276999"/>
            </a:xfrm>
            <a:prstGeom prst="rect">
              <a:avLst/>
            </a:prstGeom>
            <a:solidFill>
              <a:schemeClr val="accent1">
                <a:lumMod val="20000"/>
                <a:lumOff val="80000"/>
              </a:schemeClr>
            </a:solidFill>
          </p:spPr>
          <p:txBody>
            <a:bodyPr wrap="none" rtlCol="0">
              <a:spAutoFit/>
            </a:bodyPr>
            <a:lstStyle/>
            <a:p>
              <a:pPr defTabSz="914400"/>
              <a:r>
                <a:rPr lang="en-US" sz="1200" dirty="0" err="1" smtClean="0">
                  <a:solidFill>
                    <a:prstClr val="black"/>
                  </a:solidFill>
                  <a:latin typeface="Calibri"/>
                </a:rPr>
                <a:t>dva</a:t>
              </a:r>
              <a:endParaRPr lang="en-US" sz="1200" dirty="0">
                <a:solidFill>
                  <a:prstClr val="black"/>
                </a:solidFill>
                <a:latin typeface="Calibri"/>
              </a:endParaRPr>
            </a:p>
          </p:txBody>
        </p:sp>
      </p:grpSp>
      <p:grpSp>
        <p:nvGrpSpPr>
          <p:cNvPr id="3" name="Group 2"/>
          <p:cNvGrpSpPr/>
          <p:nvPr/>
        </p:nvGrpSpPr>
        <p:grpSpPr>
          <a:xfrm>
            <a:off x="3911399" y="3224388"/>
            <a:ext cx="1545127" cy="2376759"/>
            <a:chOff x="3612518" y="1445632"/>
            <a:chExt cx="1545127" cy="2376759"/>
          </a:xfrm>
        </p:grpSpPr>
        <p:sp>
          <p:nvSpPr>
            <p:cNvPr id="38" name="矩形 2"/>
            <p:cNvSpPr/>
            <p:nvPr/>
          </p:nvSpPr>
          <p:spPr>
            <a:xfrm>
              <a:off x="3612518" y="3001536"/>
              <a:ext cx="1233000" cy="6653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39" name="矩形 2"/>
            <p:cNvSpPr/>
            <p:nvPr/>
          </p:nvSpPr>
          <p:spPr>
            <a:xfrm>
              <a:off x="3612518" y="1741461"/>
              <a:ext cx="1233000" cy="12575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40" name="矩形 2"/>
            <p:cNvSpPr/>
            <p:nvPr/>
          </p:nvSpPr>
          <p:spPr>
            <a:xfrm>
              <a:off x="3796377" y="1894607"/>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CPU</a:t>
              </a:r>
            </a:p>
          </p:txBody>
        </p:sp>
        <p:sp>
          <p:nvSpPr>
            <p:cNvPr id="41" name="矩形 2"/>
            <p:cNvSpPr/>
            <p:nvPr/>
          </p:nvSpPr>
          <p:spPr>
            <a:xfrm>
              <a:off x="3742396" y="2773635"/>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GPT</a:t>
              </a:r>
            </a:p>
          </p:txBody>
        </p:sp>
        <p:cxnSp>
          <p:nvCxnSpPr>
            <p:cNvPr id="42" name="Straight Arrow Connector 41"/>
            <p:cNvCxnSpPr>
              <a:stCxn id="40" idx="2"/>
              <a:endCxn id="41" idx="0"/>
            </p:cNvCxnSpPr>
            <p:nvPr/>
          </p:nvCxnSpPr>
          <p:spPr>
            <a:xfrm>
              <a:off x="4231839" y="2196826"/>
              <a:ext cx="2225" cy="576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矩形 2"/>
            <p:cNvSpPr/>
            <p:nvPr/>
          </p:nvSpPr>
          <p:spPr>
            <a:xfrm>
              <a:off x="3796377" y="3520172"/>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EPT</a:t>
              </a:r>
            </a:p>
          </p:txBody>
        </p:sp>
        <p:cxnSp>
          <p:nvCxnSpPr>
            <p:cNvPr id="44" name="Straight Arrow Connector 43"/>
            <p:cNvCxnSpPr>
              <a:stCxn id="41" idx="2"/>
              <a:endCxn id="43" idx="0"/>
            </p:cNvCxnSpPr>
            <p:nvPr/>
          </p:nvCxnSpPr>
          <p:spPr>
            <a:xfrm flipH="1">
              <a:off x="4231839" y="3075854"/>
              <a:ext cx="2225" cy="4443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2518" y="1445632"/>
              <a:ext cx="1545127" cy="307777"/>
            </a:xfrm>
            <a:prstGeom prst="rect">
              <a:avLst/>
            </a:prstGeom>
            <a:noFill/>
          </p:spPr>
          <p:txBody>
            <a:bodyPr wrap="none" rtlCol="0">
              <a:spAutoFit/>
            </a:bodyPr>
            <a:lstStyle/>
            <a:p>
              <a:pPr defTabSz="914400"/>
              <a:r>
                <a:rPr lang="en-US" sz="1400" dirty="0" smtClean="0">
                  <a:solidFill>
                    <a:prstClr val="black"/>
                  </a:solidFill>
                  <a:latin typeface="Calibri"/>
                </a:rPr>
                <a:t>4. CH VM’s CPU</a:t>
              </a:r>
              <a:endParaRPr lang="en-US" sz="1400" dirty="0">
                <a:solidFill>
                  <a:prstClr val="black"/>
                </a:solidFill>
                <a:latin typeface="Calibri"/>
              </a:endParaRPr>
            </a:p>
          </p:txBody>
        </p:sp>
        <p:sp>
          <p:nvSpPr>
            <p:cNvPr id="123" name="TextBox 122"/>
            <p:cNvSpPr txBox="1"/>
            <p:nvPr/>
          </p:nvSpPr>
          <p:spPr>
            <a:xfrm>
              <a:off x="3666282" y="2266467"/>
              <a:ext cx="478617" cy="276999"/>
            </a:xfrm>
            <a:prstGeom prst="rect">
              <a:avLst/>
            </a:prstGeom>
            <a:solidFill>
              <a:schemeClr val="accent3">
                <a:lumMod val="20000"/>
                <a:lumOff val="80000"/>
              </a:schemeClr>
            </a:solidFill>
          </p:spPr>
          <p:txBody>
            <a:bodyPr wrap="none" rtlCol="0">
              <a:spAutoFit/>
            </a:bodyPr>
            <a:lstStyle/>
            <a:p>
              <a:pPr defTabSz="914400"/>
              <a:r>
                <a:rPr lang="en-US" sz="1200" dirty="0" err="1" smtClean="0">
                  <a:solidFill>
                    <a:prstClr val="black"/>
                  </a:solidFill>
                  <a:latin typeface="Calibri"/>
                </a:rPr>
                <a:t>gva</a:t>
              </a:r>
              <a:endParaRPr lang="en-US" sz="1200" dirty="0">
                <a:solidFill>
                  <a:prstClr val="black"/>
                </a:solidFill>
                <a:latin typeface="Calibri"/>
              </a:endParaRPr>
            </a:p>
          </p:txBody>
        </p:sp>
        <p:sp>
          <p:nvSpPr>
            <p:cNvPr id="124" name="TextBox 123"/>
            <p:cNvSpPr txBox="1"/>
            <p:nvPr/>
          </p:nvSpPr>
          <p:spPr>
            <a:xfrm>
              <a:off x="3640906" y="3160142"/>
              <a:ext cx="498303" cy="276999"/>
            </a:xfrm>
            <a:prstGeom prst="rect">
              <a:avLst/>
            </a:prstGeom>
            <a:solidFill>
              <a:schemeClr val="accent6">
                <a:lumMod val="20000"/>
                <a:lumOff val="80000"/>
              </a:schemeClr>
            </a:solidFill>
          </p:spPr>
          <p:txBody>
            <a:bodyPr wrap="none" rtlCol="0">
              <a:spAutoFit/>
            </a:bodyPr>
            <a:lstStyle/>
            <a:p>
              <a:pPr defTabSz="914400"/>
              <a:r>
                <a:rPr lang="en-US" sz="1200" dirty="0" err="1" smtClean="0">
                  <a:solidFill>
                    <a:prstClr val="black"/>
                  </a:solidFill>
                  <a:latin typeface="Calibri"/>
                </a:rPr>
                <a:t>gpa</a:t>
              </a:r>
              <a:endParaRPr lang="en-US" sz="1200" dirty="0">
                <a:solidFill>
                  <a:prstClr val="black"/>
                </a:solidFill>
                <a:latin typeface="Calibri"/>
              </a:endParaRPr>
            </a:p>
          </p:txBody>
        </p:sp>
      </p:grpSp>
      <p:grpSp>
        <p:nvGrpSpPr>
          <p:cNvPr id="9" name="Group 8"/>
          <p:cNvGrpSpPr/>
          <p:nvPr/>
        </p:nvGrpSpPr>
        <p:grpSpPr>
          <a:xfrm>
            <a:off x="792115" y="3906727"/>
            <a:ext cx="2772439" cy="1687288"/>
            <a:chOff x="509895" y="3906727"/>
            <a:chExt cx="2772439" cy="1687288"/>
          </a:xfrm>
        </p:grpSpPr>
        <p:grpSp>
          <p:nvGrpSpPr>
            <p:cNvPr id="79" name="Group 78"/>
            <p:cNvGrpSpPr/>
            <p:nvPr/>
          </p:nvGrpSpPr>
          <p:grpSpPr>
            <a:xfrm>
              <a:off x="509895" y="4259622"/>
              <a:ext cx="1233000" cy="1334393"/>
              <a:chOff x="757507" y="2335018"/>
              <a:chExt cx="1233000" cy="1334393"/>
            </a:xfrm>
          </p:grpSpPr>
          <p:sp>
            <p:nvSpPr>
              <p:cNvPr id="25" name="矩形 2"/>
              <p:cNvSpPr/>
              <p:nvPr/>
            </p:nvSpPr>
            <p:spPr>
              <a:xfrm>
                <a:off x="757507" y="2335018"/>
                <a:ext cx="1233000" cy="12575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26" name="矩形 2"/>
              <p:cNvSpPr/>
              <p:nvPr/>
            </p:nvSpPr>
            <p:spPr>
              <a:xfrm>
                <a:off x="941366" y="2488164"/>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CPU</a:t>
                </a:r>
              </a:p>
            </p:txBody>
          </p:sp>
          <p:sp>
            <p:nvSpPr>
              <p:cNvPr id="27" name="矩形 2"/>
              <p:cNvSpPr/>
              <p:nvPr/>
            </p:nvSpPr>
            <p:spPr>
              <a:xfrm>
                <a:off x="887385" y="3367192"/>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PT</a:t>
                </a:r>
              </a:p>
            </p:txBody>
          </p:sp>
          <p:cxnSp>
            <p:nvCxnSpPr>
              <p:cNvPr id="6" name="Straight Arrow Connector 5"/>
              <p:cNvCxnSpPr>
                <a:stCxn id="26" idx="2"/>
                <a:endCxn id="27" idx="0"/>
              </p:cNvCxnSpPr>
              <p:nvPr/>
            </p:nvCxnSpPr>
            <p:spPr>
              <a:xfrm>
                <a:off x="1376828" y="2790383"/>
                <a:ext cx="2225" cy="576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2003252" y="4254344"/>
              <a:ext cx="1233000" cy="1334393"/>
              <a:chOff x="2158344" y="2330629"/>
              <a:chExt cx="1233000" cy="1334393"/>
            </a:xfrm>
          </p:grpSpPr>
          <p:sp>
            <p:nvSpPr>
              <p:cNvPr id="14" name="矩形 2"/>
              <p:cNvSpPr/>
              <p:nvPr/>
            </p:nvSpPr>
            <p:spPr>
              <a:xfrm>
                <a:off x="2158344" y="2330629"/>
                <a:ext cx="1233000" cy="12575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18" name="矩形 2"/>
              <p:cNvSpPr/>
              <p:nvPr/>
            </p:nvSpPr>
            <p:spPr>
              <a:xfrm>
                <a:off x="2346822" y="2483775"/>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DEV</a:t>
                </a:r>
              </a:p>
            </p:txBody>
          </p:sp>
          <p:sp>
            <p:nvSpPr>
              <p:cNvPr id="19" name="矩形 2"/>
              <p:cNvSpPr/>
              <p:nvPr/>
            </p:nvSpPr>
            <p:spPr>
              <a:xfrm>
                <a:off x="2288222" y="3362803"/>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IOMMU</a:t>
                </a:r>
              </a:p>
            </p:txBody>
          </p:sp>
          <p:cxnSp>
            <p:nvCxnSpPr>
              <p:cNvPr id="28" name="Straight Arrow Connector 27"/>
              <p:cNvCxnSpPr>
                <a:stCxn id="18" idx="2"/>
                <a:endCxn id="19" idx="0"/>
              </p:cNvCxnSpPr>
              <p:nvPr/>
            </p:nvCxnSpPr>
            <p:spPr>
              <a:xfrm flipH="1">
                <a:off x="2779890" y="2785994"/>
                <a:ext cx="2394" cy="576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2" name="TextBox 91"/>
            <p:cNvSpPr txBox="1"/>
            <p:nvPr/>
          </p:nvSpPr>
          <p:spPr>
            <a:xfrm>
              <a:off x="640152" y="3906727"/>
              <a:ext cx="1005466" cy="307777"/>
            </a:xfrm>
            <a:prstGeom prst="rect">
              <a:avLst/>
            </a:prstGeom>
            <a:noFill/>
          </p:spPr>
          <p:txBody>
            <a:bodyPr wrap="none" rtlCol="0">
              <a:spAutoFit/>
            </a:bodyPr>
            <a:lstStyle/>
            <a:p>
              <a:pPr defTabSz="914400"/>
              <a:r>
                <a:rPr lang="en-US" sz="1400" dirty="0">
                  <a:solidFill>
                    <a:prstClr val="black"/>
                  </a:solidFill>
                  <a:latin typeface="Calibri"/>
                </a:rPr>
                <a:t>C</a:t>
              </a:r>
              <a:r>
                <a:rPr lang="en-US" sz="1400" dirty="0" smtClean="0">
                  <a:solidFill>
                    <a:prstClr val="black"/>
                  </a:solidFill>
                  <a:latin typeface="Calibri"/>
                </a:rPr>
                <a:t>H’s CPU</a:t>
              </a:r>
              <a:endParaRPr lang="en-US" sz="1400" dirty="0">
                <a:solidFill>
                  <a:prstClr val="black"/>
                </a:solidFill>
                <a:latin typeface="Calibri"/>
              </a:endParaRPr>
            </a:p>
          </p:txBody>
        </p:sp>
        <p:sp>
          <p:nvSpPr>
            <p:cNvPr id="93" name="TextBox 92"/>
            <p:cNvSpPr txBox="1"/>
            <p:nvPr/>
          </p:nvSpPr>
          <p:spPr>
            <a:xfrm>
              <a:off x="2038684" y="3927951"/>
              <a:ext cx="1243650" cy="307777"/>
            </a:xfrm>
            <a:prstGeom prst="rect">
              <a:avLst/>
            </a:prstGeom>
            <a:noFill/>
          </p:spPr>
          <p:txBody>
            <a:bodyPr wrap="none" rtlCol="0">
              <a:spAutoFit/>
            </a:bodyPr>
            <a:lstStyle/>
            <a:p>
              <a:pPr defTabSz="914400"/>
              <a:r>
                <a:rPr lang="en-US" sz="1400" dirty="0">
                  <a:solidFill>
                    <a:prstClr val="black"/>
                  </a:solidFill>
                  <a:latin typeface="Calibri"/>
                </a:rPr>
                <a:t>C</a:t>
              </a:r>
              <a:r>
                <a:rPr lang="en-US" sz="1400" dirty="0" smtClean="0">
                  <a:solidFill>
                    <a:prstClr val="black"/>
                  </a:solidFill>
                  <a:latin typeface="Calibri"/>
                </a:rPr>
                <a:t>H’s device</a:t>
              </a:r>
              <a:endParaRPr lang="en-US" sz="1400" dirty="0">
                <a:solidFill>
                  <a:prstClr val="black"/>
                </a:solidFill>
                <a:latin typeface="Calibri"/>
              </a:endParaRPr>
            </a:p>
          </p:txBody>
        </p:sp>
        <p:sp>
          <p:nvSpPr>
            <p:cNvPr id="111" name="TextBox 110"/>
            <p:cNvSpPr txBox="1"/>
            <p:nvPr/>
          </p:nvSpPr>
          <p:spPr>
            <a:xfrm>
              <a:off x="2076784" y="4901113"/>
              <a:ext cx="480495" cy="276999"/>
            </a:xfrm>
            <a:prstGeom prst="rect">
              <a:avLst/>
            </a:prstGeom>
            <a:solidFill>
              <a:schemeClr val="accent1">
                <a:lumMod val="20000"/>
                <a:lumOff val="80000"/>
              </a:schemeClr>
            </a:solidFill>
          </p:spPr>
          <p:txBody>
            <a:bodyPr wrap="none" rtlCol="0">
              <a:spAutoFit/>
            </a:bodyPr>
            <a:lstStyle/>
            <a:p>
              <a:pPr defTabSz="914400"/>
              <a:r>
                <a:rPr lang="en-US" sz="1200" dirty="0" err="1" smtClean="0">
                  <a:solidFill>
                    <a:prstClr val="black"/>
                  </a:solidFill>
                  <a:latin typeface="Calibri"/>
                </a:rPr>
                <a:t>dva</a:t>
              </a:r>
              <a:endParaRPr lang="en-US" sz="1200" dirty="0">
                <a:solidFill>
                  <a:prstClr val="black"/>
                </a:solidFill>
                <a:latin typeface="Calibri"/>
              </a:endParaRPr>
            </a:p>
          </p:txBody>
        </p:sp>
        <p:sp>
          <p:nvSpPr>
            <p:cNvPr id="78" name="TextBox 77"/>
            <p:cNvSpPr txBox="1"/>
            <p:nvPr/>
          </p:nvSpPr>
          <p:spPr>
            <a:xfrm>
              <a:off x="608163" y="4872955"/>
              <a:ext cx="468923" cy="276999"/>
            </a:xfrm>
            <a:prstGeom prst="rect">
              <a:avLst/>
            </a:prstGeom>
            <a:solidFill>
              <a:schemeClr val="accent2">
                <a:lumMod val="20000"/>
                <a:lumOff val="80000"/>
              </a:schemeClr>
            </a:solidFill>
          </p:spPr>
          <p:txBody>
            <a:bodyPr wrap="none" rtlCol="0">
              <a:spAutoFit/>
            </a:bodyPr>
            <a:lstStyle/>
            <a:p>
              <a:pPr defTabSz="914400"/>
              <a:r>
                <a:rPr lang="en-US" sz="1200" dirty="0" err="1" smtClean="0">
                  <a:solidFill>
                    <a:prstClr val="black"/>
                  </a:solidFill>
                  <a:latin typeface="Calibri"/>
                </a:rPr>
                <a:t>hva</a:t>
              </a:r>
              <a:endParaRPr lang="en-US" sz="1200" dirty="0">
                <a:solidFill>
                  <a:prstClr val="black"/>
                </a:solidFill>
                <a:latin typeface="Calibri"/>
              </a:endParaRPr>
            </a:p>
          </p:txBody>
        </p:sp>
      </p:grpSp>
      <p:grpSp>
        <p:nvGrpSpPr>
          <p:cNvPr id="84" name="Group 83"/>
          <p:cNvGrpSpPr/>
          <p:nvPr/>
        </p:nvGrpSpPr>
        <p:grpSpPr>
          <a:xfrm>
            <a:off x="605754" y="1659162"/>
            <a:ext cx="3042742" cy="1361911"/>
            <a:chOff x="145734" y="1214662"/>
            <a:chExt cx="3042742" cy="1361911"/>
          </a:xfrm>
        </p:grpSpPr>
        <p:sp>
          <p:nvSpPr>
            <p:cNvPr id="85" name="TextBox 84"/>
            <p:cNvSpPr txBox="1"/>
            <p:nvPr/>
          </p:nvSpPr>
          <p:spPr>
            <a:xfrm>
              <a:off x="608163" y="1214662"/>
              <a:ext cx="2580313" cy="1361911"/>
            </a:xfrm>
            <a:prstGeom prst="rect">
              <a:avLst/>
            </a:prstGeom>
            <a:noFill/>
          </p:spPr>
          <p:txBody>
            <a:bodyPr wrap="none" rtlCol="0">
              <a:spAutoFit/>
            </a:bodyPr>
            <a:lstStyle/>
            <a:p>
              <a:pPr defTabSz="914400"/>
              <a:r>
                <a:rPr lang="en-US" sz="1650" dirty="0" smtClean="0">
                  <a:solidFill>
                    <a:prstClr val="black"/>
                  </a:solidFill>
                  <a:latin typeface="Calibri"/>
                </a:rPr>
                <a:t>-&gt; host physical </a:t>
              </a:r>
              <a:r>
                <a:rPr lang="en-US" sz="1650" dirty="0" err="1" smtClean="0">
                  <a:solidFill>
                    <a:prstClr val="black"/>
                  </a:solidFill>
                  <a:latin typeface="Calibri"/>
                </a:rPr>
                <a:t>addr</a:t>
              </a:r>
              <a:r>
                <a:rPr lang="en-US" sz="1650" dirty="0" smtClean="0">
                  <a:solidFill>
                    <a:prstClr val="black"/>
                  </a:solidFill>
                  <a:latin typeface="Calibri"/>
                </a:rPr>
                <a:t>.</a:t>
              </a:r>
            </a:p>
            <a:p>
              <a:pPr defTabSz="914400"/>
              <a:r>
                <a:rPr lang="en-US" sz="1650" dirty="0" smtClean="0">
                  <a:solidFill>
                    <a:prstClr val="black"/>
                  </a:solidFill>
                  <a:latin typeface="Calibri"/>
                </a:rPr>
                <a:t>-&gt; host virtual </a:t>
              </a:r>
              <a:r>
                <a:rPr lang="en-US" sz="1650" dirty="0" err="1" smtClean="0">
                  <a:solidFill>
                    <a:prstClr val="black"/>
                  </a:solidFill>
                  <a:latin typeface="Calibri"/>
                </a:rPr>
                <a:t>addr</a:t>
              </a:r>
              <a:r>
                <a:rPr lang="en-US" sz="1650" dirty="0" smtClean="0">
                  <a:solidFill>
                    <a:prstClr val="black"/>
                  </a:solidFill>
                  <a:latin typeface="Calibri"/>
                </a:rPr>
                <a:t>.</a:t>
              </a:r>
            </a:p>
            <a:p>
              <a:pPr defTabSz="914400"/>
              <a:r>
                <a:rPr lang="en-US" sz="1650" dirty="0" smtClean="0">
                  <a:solidFill>
                    <a:prstClr val="black"/>
                  </a:solidFill>
                  <a:latin typeface="Calibri"/>
                </a:rPr>
                <a:t>-&gt; guest virtual </a:t>
              </a:r>
              <a:r>
                <a:rPr lang="en-US" sz="1650" dirty="0" err="1" smtClean="0">
                  <a:solidFill>
                    <a:prstClr val="black"/>
                  </a:solidFill>
                  <a:latin typeface="Calibri"/>
                </a:rPr>
                <a:t>addr</a:t>
              </a:r>
              <a:r>
                <a:rPr lang="en-US" sz="1650" dirty="0" smtClean="0">
                  <a:solidFill>
                    <a:prstClr val="black"/>
                  </a:solidFill>
                  <a:latin typeface="Calibri"/>
                </a:rPr>
                <a:t>.</a:t>
              </a:r>
            </a:p>
            <a:p>
              <a:pPr defTabSz="914400"/>
              <a:r>
                <a:rPr lang="en-US" sz="1650" dirty="0" smtClean="0">
                  <a:solidFill>
                    <a:prstClr val="black"/>
                  </a:solidFill>
                  <a:latin typeface="Calibri"/>
                </a:rPr>
                <a:t>-&gt; guest physical </a:t>
              </a:r>
              <a:r>
                <a:rPr lang="en-US" sz="1650" dirty="0" err="1" smtClean="0">
                  <a:solidFill>
                    <a:prstClr val="black"/>
                  </a:solidFill>
                  <a:latin typeface="Calibri"/>
                </a:rPr>
                <a:t>addr</a:t>
              </a:r>
              <a:r>
                <a:rPr lang="en-US" sz="1650" dirty="0" smtClean="0">
                  <a:solidFill>
                    <a:prstClr val="black"/>
                  </a:solidFill>
                  <a:latin typeface="Calibri"/>
                </a:rPr>
                <a:t>.</a:t>
              </a:r>
            </a:p>
            <a:p>
              <a:pPr defTabSz="914400"/>
              <a:r>
                <a:rPr lang="en-US" sz="1650" dirty="0" smtClean="0">
                  <a:solidFill>
                    <a:prstClr val="black"/>
                  </a:solidFill>
                  <a:latin typeface="Calibri"/>
                </a:rPr>
                <a:t>-&gt; device virtual </a:t>
              </a:r>
              <a:r>
                <a:rPr lang="en-US" sz="1650" dirty="0" err="1" smtClean="0">
                  <a:solidFill>
                    <a:prstClr val="black"/>
                  </a:solidFill>
                  <a:latin typeface="Calibri"/>
                </a:rPr>
                <a:t>addr</a:t>
              </a:r>
              <a:r>
                <a:rPr lang="en-US" sz="1650" dirty="0" smtClean="0">
                  <a:solidFill>
                    <a:prstClr val="black"/>
                  </a:solidFill>
                  <a:latin typeface="Calibri"/>
                </a:rPr>
                <a:t>.</a:t>
              </a:r>
            </a:p>
          </p:txBody>
        </p:sp>
        <p:sp>
          <p:nvSpPr>
            <p:cNvPr id="86" name="TextBox 85"/>
            <p:cNvSpPr txBox="1"/>
            <p:nvPr/>
          </p:nvSpPr>
          <p:spPr>
            <a:xfrm>
              <a:off x="147651" y="1240532"/>
              <a:ext cx="488610" cy="276999"/>
            </a:xfrm>
            <a:prstGeom prst="rect">
              <a:avLst/>
            </a:prstGeom>
            <a:solidFill>
              <a:schemeClr val="accent4">
                <a:lumMod val="20000"/>
                <a:lumOff val="80000"/>
              </a:schemeClr>
            </a:solidFill>
          </p:spPr>
          <p:txBody>
            <a:bodyPr wrap="none" rtlCol="0">
              <a:spAutoFit/>
            </a:bodyPr>
            <a:lstStyle/>
            <a:p>
              <a:pPr defTabSz="914400"/>
              <a:r>
                <a:rPr lang="en-US" sz="1200" dirty="0" err="1" smtClean="0">
                  <a:solidFill>
                    <a:prstClr val="black"/>
                  </a:solidFill>
                  <a:latin typeface="Calibri"/>
                </a:rPr>
                <a:t>hpa</a:t>
              </a:r>
              <a:endParaRPr lang="en-US" sz="1200" dirty="0">
                <a:solidFill>
                  <a:prstClr val="black"/>
                </a:solidFill>
                <a:latin typeface="Calibri"/>
              </a:endParaRPr>
            </a:p>
          </p:txBody>
        </p:sp>
        <p:sp>
          <p:nvSpPr>
            <p:cNvPr id="87" name="TextBox 86"/>
            <p:cNvSpPr txBox="1"/>
            <p:nvPr/>
          </p:nvSpPr>
          <p:spPr>
            <a:xfrm>
              <a:off x="167338" y="1493946"/>
              <a:ext cx="468923" cy="276999"/>
            </a:xfrm>
            <a:prstGeom prst="rect">
              <a:avLst/>
            </a:prstGeom>
            <a:solidFill>
              <a:schemeClr val="accent2">
                <a:lumMod val="20000"/>
                <a:lumOff val="80000"/>
              </a:schemeClr>
            </a:solidFill>
          </p:spPr>
          <p:txBody>
            <a:bodyPr wrap="none" rtlCol="0">
              <a:spAutoFit/>
            </a:bodyPr>
            <a:lstStyle/>
            <a:p>
              <a:pPr defTabSz="914400"/>
              <a:r>
                <a:rPr lang="en-US" sz="1200" dirty="0" err="1" smtClean="0">
                  <a:solidFill>
                    <a:prstClr val="black"/>
                  </a:solidFill>
                  <a:latin typeface="Calibri"/>
                </a:rPr>
                <a:t>hva</a:t>
              </a:r>
              <a:endParaRPr lang="en-US" sz="1200" dirty="0">
                <a:solidFill>
                  <a:prstClr val="black"/>
                </a:solidFill>
                <a:latin typeface="Calibri"/>
              </a:endParaRPr>
            </a:p>
          </p:txBody>
        </p:sp>
        <p:sp>
          <p:nvSpPr>
            <p:cNvPr id="88" name="TextBox 87"/>
            <p:cNvSpPr txBox="1"/>
            <p:nvPr/>
          </p:nvSpPr>
          <p:spPr>
            <a:xfrm>
              <a:off x="167338" y="2249959"/>
              <a:ext cx="480495" cy="276999"/>
            </a:xfrm>
            <a:prstGeom prst="rect">
              <a:avLst/>
            </a:prstGeom>
            <a:solidFill>
              <a:schemeClr val="accent1">
                <a:lumMod val="20000"/>
                <a:lumOff val="80000"/>
              </a:schemeClr>
            </a:solidFill>
          </p:spPr>
          <p:txBody>
            <a:bodyPr wrap="none" rtlCol="0">
              <a:spAutoFit/>
            </a:bodyPr>
            <a:lstStyle/>
            <a:p>
              <a:pPr defTabSz="914400"/>
              <a:r>
                <a:rPr lang="en-US" sz="1200" dirty="0" err="1" smtClean="0">
                  <a:solidFill>
                    <a:prstClr val="black"/>
                  </a:solidFill>
                  <a:latin typeface="Calibri"/>
                </a:rPr>
                <a:t>dva</a:t>
              </a:r>
              <a:endParaRPr lang="en-US" sz="1200" dirty="0">
                <a:solidFill>
                  <a:prstClr val="black"/>
                </a:solidFill>
                <a:latin typeface="Calibri"/>
              </a:endParaRPr>
            </a:p>
          </p:txBody>
        </p:sp>
        <p:sp>
          <p:nvSpPr>
            <p:cNvPr id="89" name="TextBox 88"/>
            <p:cNvSpPr txBox="1"/>
            <p:nvPr/>
          </p:nvSpPr>
          <p:spPr>
            <a:xfrm>
              <a:off x="158434" y="1732845"/>
              <a:ext cx="478617" cy="276999"/>
            </a:xfrm>
            <a:prstGeom prst="rect">
              <a:avLst/>
            </a:prstGeom>
            <a:solidFill>
              <a:schemeClr val="accent3">
                <a:lumMod val="20000"/>
                <a:lumOff val="80000"/>
              </a:schemeClr>
            </a:solidFill>
          </p:spPr>
          <p:txBody>
            <a:bodyPr wrap="none" rtlCol="0">
              <a:spAutoFit/>
            </a:bodyPr>
            <a:lstStyle/>
            <a:p>
              <a:pPr defTabSz="914400"/>
              <a:r>
                <a:rPr lang="en-US" sz="1200" dirty="0" err="1" smtClean="0">
                  <a:solidFill>
                    <a:prstClr val="black"/>
                  </a:solidFill>
                  <a:latin typeface="Calibri"/>
                </a:rPr>
                <a:t>gva</a:t>
              </a:r>
              <a:endParaRPr lang="en-US" sz="1200" dirty="0">
                <a:solidFill>
                  <a:prstClr val="black"/>
                </a:solidFill>
                <a:latin typeface="Calibri"/>
              </a:endParaRPr>
            </a:p>
          </p:txBody>
        </p:sp>
        <p:sp>
          <p:nvSpPr>
            <p:cNvPr id="91" name="TextBox 90"/>
            <p:cNvSpPr txBox="1"/>
            <p:nvPr/>
          </p:nvSpPr>
          <p:spPr>
            <a:xfrm>
              <a:off x="145734" y="1999509"/>
              <a:ext cx="498303" cy="276999"/>
            </a:xfrm>
            <a:prstGeom prst="rect">
              <a:avLst/>
            </a:prstGeom>
            <a:solidFill>
              <a:schemeClr val="accent6">
                <a:lumMod val="20000"/>
                <a:lumOff val="80000"/>
              </a:schemeClr>
            </a:solidFill>
          </p:spPr>
          <p:txBody>
            <a:bodyPr wrap="none" rtlCol="0">
              <a:spAutoFit/>
            </a:bodyPr>
            <a:lstStyle/>
            <a:p>
              <a:pPr defTabSz="914400"/>
              <a:r>
                <a:rPr lang="en-US" sz="1200" dirty="0" err="1" smtClean="0">
                  <a:solidFill>
                    <a:prstClr val="black"/>
                  </a:solidFill>
                  <a:latin typeface="Calibri"/>
                </a:rPr>
                <a:t>gpa</a:t>
              </a:r>
              <a:endParaRPr lang="en-US" sz="1200" dirty="0">
                <a:solidFill>
                  <a:prstClr val="black"/>
                </a:solidFill>
                <a:latin typeface="Calibri"/>
              </a:endParaRPr>
            </a:p>
          </p:txBody>
        </p:sp>
      </p:grpSp>
      <p:grpSp>
        <p:nvGrpSpPr>
          <p:cNvPr id="8" name="Group 7"/>
          <p:cNvGrpSpPr/>
          <p:nvPr/>
        </p:nvGrpSpPr>
        <p:grpSpPr>
          <a:xfrm>
            <a:off x="7216955" y="2336785"/>
            <a:ext cx="1268288" cy="3257023"/>
            <a:chOff x="6934735" y="2336785"/>
            <a:chExt cx="1268288" cy="3257023"/>
          </a:xfrm>
        </p:grpSpPr>
        <p:grpSp>
          <p:nvGrpSpPr>
            <p:cNvPr id="10" name="Group 9"/>
            <p:cNvGrpSpPr/>
            <p:nvPr/>
          </p:nvGrpSpPr>
          <p:grpSpPr>
            <a:xfrm>
              <a:off x="6934735" y="2336785"/>
              <a:ext cx="1268288" cy="3257023"/>
              <a:chOff x="6934735" y="2336785"/>
              <a:chExt cx="1268288" cy="3257023"/>
            </a:xfrm>
          </p:grpSpPr>
          <p:grpSp>
            <p:nvGrpSpPr>
              <p:cNvPr id="83" name="Group 82"/>
              <p:cNvGrpSpPr/>
              <p:nvPr/>
            </p:nvGrpSpPr>
            <p:grpSpPr>
              <a:xfrm>
                <a:off x="6934735" y="2821765"/>
                <a:ext cx="1238807" cy="2772043"/>
                <a:chOff x="7398208" y="1437371"/>
                <a:chExt cx="1238807" cy="2772043"/>
              </a:xfrm>
            </p:grpSpPr>
            <p:sp>
              <p:nvSpPr>
                <p:cNvPr id="61" name="矩形 2"/>
                <p:cNvSpPr/>
                <p:nvPr/>
              </p:nvSpPr>
              <p:spPr>
                <a:xfrm>
                  <a:off x="7404015" y="3364771"/>
                  <a:ext cx="1233000" cy="6653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63" name="矩形 2"/>
                <p:cNvSpPr/>
                <p:nvPr/>
              </p:nvSpPr>
              <p:spPr>
                <a:xfrm>
                  <a:off x="7398208" y="2697446"/>
                  <a:ext cx="1233000" cy="66535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cxnSp>
              <p:nvCxnSpPr>
                <p:cNvPr id="69" name="Straight Arrow Connector 68"/>
                <p:cNvCxnSpPr/>
                <p:nvPr/>
              </p:nvCxnSpPr>
              <p:spPr>
                <a:xfrm flipH="1">
                  <a:off x="8017529" y="2771764"/>
                  <a:ext cx="2225" cy="4443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矩形 2"/>
                <p:cNvSpPr/>
                <p:nvPr/>
              </p:nvSpPr>
              <p:spPr>
                <a:xfrm>
                  <a:off x="7584292" y="3226397"/>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NTB</a:t>
                  </a:r>
                </a:p>
              </p:txBody>
            </p:sp>
            <p:sp>
              <p:nvSpPr>
                <p:cNvPr id="71" name="矩形 2"/>
                <p:cNvSpPr/>
                <p:nvPr/>
              </p:nvSpPr>
              <p:spPr>
                <a:xfrm>
                  <a:off x="7525861" y="3907195"/>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IOMMU</a:t>
                  </a:r>
                </a:p>
              </p:txBody>
            </p:sp>
            <p:cxnSp>
              <p:nvCxnSpPr>
                <p:cNvPr id="72" name="Straight Arrow Connector 71"/>
                <p:cNvCxnSpPr>
                  <a:stCxn id="70" idx="2"/>
                  <a:endCxn id="71" idx="0"/>
                </p:cNvCxnSpPr>
                <p:nvPr/>
              </p:nvCxnSpPr>
              <p:spPr>
                <a:xfrm flipH="1">
                  <a:off x="8017529" y="3528616"/>
                  <a:ext cx="2225" cy="3785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4" name="矩形 2"/>
                <p:cNvSpPr/>
                <p:nvPr/>
              </p:nvSpPr>
              <p:spPr>
                <a:xfrm>
                  <a:off x="7398208" y="1437371"/>
                  <a:ext cx="1233000" cy="12575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dirty="0" smtClean="0">
                    <a:solidFill>
                      <a:prstClr val="black"/>
                    </a:solidFill>
                    <a:latin typeface="Calibri"/>
                    <a:ea typeface="新細明體"/>
                  </a:endParaRPr>
                </a:p>
              </p:txBody>
            </p:sp>
            <p:sp>
              <p:nvSpPr>
                <p:cNvPr id="75" name="矩形 2"/>
                <p:cNvSpPr/>
                <p:nvPr/>
              </p:nvSpPr>
              <p:spPr>
                <a:xfrm>
                  <a:off x="7586686" y="1590517"/>
                  <a:ext cx="870923"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prstClr val="black"/>
                      </a:solidFill>
                      <a:latin typeface="Calibri"/>
                      <a:ea typeface="新細明體"/>
                    </a:rPr>
                    <a:t>DEV</a:t>
                  </a:r>
                </a:p>
              </p:txBody>
            </p:sp>
            <p:sp>
              <p:nvSpPr>
                <p:cNvPr id="76" name="矩形 2"/>
                <p:cNvSpPr/>
                <p:nvPr/>
              </p:nvSpPr>
              <p:spPr>
                <a:xfrm>
                  <a:off x="7528086" y="2469545"/>
                  <a:ext cx="983335" cy="302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600" dirty="0" smtClean="0">
                      <a:solidFill>
                        <a:prstClr val="black"/>
                      </a:solidFill>
                      <a:latin typeface="Calibri"/>
                      <a:ea typeface="新細明體"/>
                    </a:rPr>
                    <a:t>IOMMU</a:t>
                  </a:r>
                </a:p>
              </p:txBody>
            </p:sp>
            <p:cxnSp>
              <p:nvCxnSpPr>
                <p:cNvPr id="77" name="Straight Arrow Connector 76"/>
                <p:cNvCxnSpPr>
                  <a:stCxn id="75" idx="2"/>
                  <a:endCxn id="76" idx="0"/>
                </p:cNvCxnSpPr>
                <p:nvPr/>
              </p:nvCxnSpPr>
              <p:spPr>
                <a:xfrm flipH="1">
                  <a:off x="8019754" y="1892736"/>
                  <a:ext cx="2394" cy="5768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96" name="TextBox 95"/>
              <p:cNvSpPr txBox="1"/>
              <p:nvPr/>
            </p:nvSpPr>
            <p:spPr>
              <a:xfrm>
                <a:off x="6949292" y="2336785"/>
                <a:ext cx="1253731" cy="523220"/>
              </a:xfrm>
              <a:prstGeom prst="rect">
                <a:avLst/>
              </a:prstGeom>
              <a:noFill/>
            </p:spPr>
            <p:txBody>
              <a:bodyPr wrap="none" rtlCol="0">
                <a:spAutoFit/>
              </a:bodyPr>
              <a:lstStyle/>
              <a:p>
                <a:pPr defTabSz="914400"/>
                <a:r>
                  <a:rPr lang="en-US" sz="1400" dirty="0" smtClean="0">
                    <a:solidFill>
                      <a:srgbClr val="FF0000"/>
                    </a:solidFill>
                    <a:latin typeface="Calibri"/>
                  </a:rPr>
                  <a:t>6. MH’s device</a:t>
                </a:r>
              </a:p>
              <a:p>
                <a:pPr algn="ctr" defTabSz="914400"/>
                <a:r>
                  <a:rPr lang="en-US" sz="1400" dirty="0" smtClean="0">
                    <a:solidFill>
                      <a:srgbClr val="FF0000"/>
                    </a:solidFill>
                    <a:latin typeface="Calibri"/>
                  </a:rPr>
                  <a:t>(P2P)</a:t>
                </a:r>
                <a:endParaRPr lang="en-US" sz="1400" dirty="0">
                  <a:solidFill>
                    <a:srgbClr val="FF0000"/>
                  </a:solidFill>
                  <a:latin typeface="Calibri"/>
                </a:endParaRPr>
              </a:p>
            </p:txBody>
          </p:sp>
          <p:sp>
            <p:nvSpPr>
              <p:cNvPr id="112" name="TextBox 111"/>
              <p:cNvSpPr txBox="1"/>
              <p:nvPr/>
            </p:nvSpPr>
            <p:spPr>
              <a:xfrm>
                <a:off x="7063440" y="3409465"/>
                <a:ext cx="480495" cy="276999"/>
              </a:xfrm>
              <a:prstGeom prst="rect">
                <a:avLst/>
              </a:prstGeom>
              <a:solidFill>
                <a:schemeClr val="accent1">
                  <a:lumMod val="20000"/>
                  <a:lumOff val="80000"/>
                </a:schemeClr>
              </a:solidFill>
            </p:spPr>
            <p:txBody>
              <a:bodyPr wrap="none" rtlCol="0">
                <a:spAutoFit/>
              </a:bodyPr>
              <a:lstStyle/>
              <a:p>
                <a:pPr defTabSz="914400"/>
                <a:r>
                  <a:rPr lang="en-US" sz="1200" dirty="0" err="1" smtClean="0">
                    <a:solidFill>
                      <a:prstClr val="black"/>
                    </a:solidFill>
                    <a:latin typeface="Calibri"/>
                  </a:rPr>
                  <a:t>dva</a:t>
                </a:r>
                <a:endParaRPr lang="en-US" sz="1200" dirty="0">
                  <a:solidFill>
                    <a:prstClr val="black"/>
                  </a:solidFill>
                  <a:latin typeface="Calibri"/>
                </a:endParaRPr>
              </a:p>
            </p:txBody>
          </p:sp>
          <p:sp>
            <p:nvSpPr>
              <p:cNvPr id="118" name="TextBox 117"/>
              <p:cNvSpPr txBox="1"/>
              <p:nvPr/>
            </p:nvSpPr>
            <p:spPr>
              <a:xfrm>
                <a:off x="7063440" y="4979243"/>
                <a:ext cx="480495" cy="276999"/>
              </a:xfrm>
              <a:prstGeom prst="rect">
                <a:avLst/>
              </a:prstGeom>
              <a:solidFill>
                <a:schemeClr val="accent1">
                  <a:lumMod val="20000"/>
                  <a:lumOff val="80000"/>
                </a:schemeClr>
              </a:solidFill>
            </p:spPr>
            <p:txBody>
              <a:bodyPr wrap="none" rtlCol="0">
                <a:spAutoFit/>
              </a:bodyPr>
              <a:lstStyle/>
              <a:p>
                <a:pPr defTabSz="914400"/>
                <a:r>
                  <a:rPr lang="en-US" sz="1200" dirty="0" err="1" smtClean="0">
                    <a:solidFill>
                      <a:prstClr val="black"/>
                    </a:solidFill>
                    <a:latin typeface="Calibri"/>
                  </a:rPr>
                  <a:t>dva</a:t>
                </a:r>
                <a:endParaRPr lang="en-US" sz="1200" dirty="0">
                  <a:solidFill>
                    <a:prstClr val="black"/>
                  </a:solidFill>
                  <a:latin typeface="Calibri"/>
                </a:endParaRPr>
              </a:p>
            </p:txBody>
          </p:sp>
        </p:grpSp>
        <p:sp>
          <p:nvSpPr>
            <p:cNvPr id="73" name="TextBox 72"/>
            <p:cNvSpPr txBox="1"/>
            <p:nvPr/>
          </p:nvSpPr>
          <p:spPr>
            <a:xfrm>
              <a:off x="7004525" y="4261568"/>
              <a:ext cx="488610" cy="276999"/>
            </a:xfrm>
            <a:prstGeom prst="rect">
              <a:avLst/>
            </a:prstGeom>
            <a:solidFill>
              <a:schemeClr val="accent4">
                <a:lumMod val="20000"/>
                <a:lumOff val="80000"/>
              </a:schemeClr>
            </a:solidFill>
          </p:spPr>
          <p:txBody>
            <a:bodyPr wrap="none" rtlCol="0">
              <a:spAutoFit/>
            </a:bodyPr>
            <a:lstStyle/>
            <a:p>
              <a:pPr defTabSz="914400"/>
              <a:r>
                <a:rPr lang="en-US" sz="1200" dirty="0" err="1" smtClean="0">
                  <a:solidFill>
                    <a:prstClr val="black"/>
                  </a:solidFill>
                  <a:latin typeface="Calibri"/>
                </a:rPr>
                <a:t>hpa</a:t>
              </a:r>
              <a:endParaRPr lang="en-US" sz="1200" dirty="0">
                <a:solidFill>
                  <a:prstClr val="black"/>
                </a:solidFill>
                <a:latin typeface="Calibri"/>
              </a:endParaRPr>
            </a:p>
          </p:txBody>
        </p:sp>
      </p:grpSp>
      <p:sp>
        <p:nvSpPr>
          <p:cNvPr id="11" name="Slide Number Placeholder 10"/>
          <p:cNvSpPr>
            <a:spLocks noGrp="1"/>
          </p:cNvSpPr>
          <p:nvPr>
            <p:ph type="sldNum" sz="quarter" idx="12"/>
          </p:nvPr>
        </p:nvSpPr>
        <p:spPr/>
        <p:txBody>
          <a:bodyPr/>
          <a:lstStyle/>
          <a:p>
            <a:fld id="{3067B53E-D705-6347-8254-1380747FA709}"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altLang="zh-TW" smtClean="0">
                <a:solidFill>
                  <a:prstClr val="black">
                    <a:tint val="75000"/>
                  </a:prstClr>
                </a:solidFill>
                <a:latin typeface="Calibri"/>
                <a:ea typeface="新細明體"/>
              </a:rPr>
              <a:t>Cheng-Chun Tu</a:t>
            </a:r>
            <a:endParaRPr lang="zh-TW" altLang="en-US">
              <a:solidFill>
                <a:prstClr val="black">
                  <a:tint val="75000"/>
                </a:prstClr>
              </a:solidFill>
              <a:latin typeface="Calibri"/>
              <a:ea typeface="新細明體"/>
            </a:endParaRPr>
          </a:p>
        </p:txBody>
      </p:sp>
      <p:sp>
        <p:nvSpPr>
          <p:cNvPr id="99" name="Title 1"/>
          <p:cNvSpPr txBox="1">
            <a:spLocks/>
          </p:cNvSpPr>
          <p:nvPr/>
        </p:nvSpPr>
        <p:spPr bwMode="blackWhite">
          <a:xfrm>
            <a:off x="323850" y="188913"/>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rgbClr val="1D6EA7"/>
                </a:solidFill>
                <a:effectLst/>
                <a:uLnTx/>
                <a:uFillTx/>
                <a:latin typeface="Corbel" pitchFamily="34" charset="0"/>
                <a:ea typeface="華康粗黑體"/>
                <a:cs typeface="華康粗黑體" charset="0"/>
              </a:rPr>
              <a:t>Address Translations</a:t>
            </a:r>
            <a:endParaRPr kumimoji="0" lang="en-US" sz="4400" b="1" i="0" u="none" strike="noStrike" kern="0" cap="none" spc="0" normalizeH="0" baseline="0" noProof="0" dirty="0">
              <a:ln>
                <a:noFill/>
              </a:ln>
              <a:solidFill>
                <a:srgbClr val="1D6EA7"/>
              </a:solidFill>
              <a:effectLst/>
              <a:uLnTx/>
              <a:uFillTx/>
              <a:latin typeface="Corbel" pitchFamily="34" charset="0"/>
              <a:ea typeface="華康粗黑體"/>
              <a:cs typeface="華康粗黑體" charset="0"/>
            </a:endParaRPr>
          </a:p>
        </p:txBody>
      </p:sp>
      <p:sp>
        <p:nvSpPr>
          <p:cNvPr id="100" name="Content Placeholder 4"/>
          <p:cNvSpPr txBox="1">
            <a:spLocks/>
          </p:cNvSpPr>
          <p:nvPr/>
        </p:nvSpPr>
        <p:spPr bwMode="blackWhite">
          <a:xfrm>
            <a:off x="3564553" y="1462121"/>
            <a:ext cx="4942007" cy="98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2"/>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3"/>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r>
              <a:rPr lang="en-US" sz="2100" dirty="0" smtClean="0"/>
              <a:t>CPUs and devices could access remote host’s memory address space directly.</a:t>
            </a:r>
            <a:endParaRPr lang="en-US" sz="2100" dirty="0"/>
          </a:p>
        </p:txBody>
      </p:sp>
    </p:spTree>
    <p:extLst>
      <p:ext uri="{BB962C8B-B14F-4D97-AF65-F5344CB8AC3E}">
        <p14:creationId xmlns:p14="http://schemas.microsoft.com/office/powerpoint/2010/main" val="44184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2-25 at 5.35.04 PM.png"/>
          <p:cNvPicPr>
            <a:picLocks noChangeAspect="1"/>
          </p:cNvPicPr>
          <p:nvPr/>
        </p:nvPicPr>
        <p:blipFill rotWithShape="1">
          <a:blip r:embed="rId2" cstate="email">
            <a:extLst>
              <a:ext uri="{28A0092B-C50C-407E-A947-70E740481C1C}">
                <a14:useLocalDpi xmlns:a14="http://schemas.microsoft.com/office/drawing/2010/main"/>
              </a:ext>
            </a:extLst>
          </a:blip>
          <a:srcRect l="-974" r="-1185"/>
          <a:stretch/>
        </p:blipFill>
        <p:spPr>
          <a:xfrm>
            <a:off x="1403229" y="2713168"/>
            <a:ext cx="6267218" cy="4161764"/>
          </a:xfrm>
          <a:prstGeom prst="rect">
            <a:avLst/>
          </a:prstGeom>
        </p:spPr>
      </p:pic>
      <p:sp>
        <p:nvSpPr>
          <p:cNvPr id="3" name="Title 2"/>
          <p:cNvSpPr>
            <a:spLocks noGrp="1"/>
          </p:cNvSpPr>
          <p:nvPr>
            <p:ph type="title"/>
          </p:nvPr>
        </p:nvSpPr>
        <p:spPr/>
        <p:txBody>
          <a:bodyPr/>
          <a:lstStyle/>
          <a:p>
            <a:r>
              <a:rPr lang="en-US" dirty="0" smtClean="0"/>
              <a:t>Virtual NIC Configuration</a:t>
            </a:r>
            <a:endParaRPr lang="en-US" dirty="0"/>
          </a:p>
        </p:txBody>
      </p:sp>
      <p:sp>
        <p:nvSpPr>
          <p:cNvPr id="7" name="Content Placeholder 6"/>
          <p:cNvSpPr>
            <a:spLocks noGrp="1"/>
          </p:cNvSpPr>
          <p:nvPr>
            <p:ph idx="1"/>
          </p:nvPr>
        </p:nvSpPr>
        <p:spPr>
          <a:xfrm>
            <a:off x="247650" y="1084090"/>
            <a:ext cx="8820150" cy="2274358"/>
          </a:xfrm>
        </p:spPr>
        <p:txBody>
          <a:bodyPr/>
          <a:lstStyle/>
          <a:p>
            <a:r>
              <a:rPr lang="en-US" sz="2400" dirty="0" smtClean="0">
                <a:solidFill>
                  <a:srgbClr val="FF0000"/>
                </a:solidFill>
                <a:latin typeface="Corbel"/>
                <a:cs typeface="Corbel"/>
              </a:rPr>
              <a:t>4 Operations</a:t>
            </a:r>
            <a:r>
              <a:rPr lang="en-US" sz="2400" dirty="0" smtClean="0">
                <a:latin typeface="Corbel"/>
                <a:cs typeface="Corbel"/>
              </a:rPr>
              <a:t>: CSR, device configuration, Interrupt, and DMA</a:t>
            </a:r>
          </a:p>
          <a:p>
            <a:r>
              <a:rPr lang="en-US" sz="2400" dirty="0">
                <a:latin typeface="Corbel"/>
                <a:cs typeface="Corbel"/>
              </a:rPr>
              <a:t>Observation: everything is memory read/write!</a:t>
            </a:r>
          </a:p>
          <a:p>
            <a:r>
              <a:rPr lang="en-US" sz="2400" dirty="0">
                <a:latin typeface="Corbel"/>
                <a:cs typeface="Corbel"/>
              </a:rPr>
              <a:t>S</a:t>
            </a:r>
            <a:r>
              <a:rPr lang="en-US" sz="2400" dirty="0" smtClean="0">
                <a:latin typeface="Corbel"/>
                <a:cs typeface="Corbel"/>
              </a:rPr>
              <a:t>haring:  a virtual </a:t>
            </a:r>
            <a:r>
              <a:rPr lang="en-US" sz="2400" dirty="0">
                <a:latin typeface="Corbel"/>
                <a:cs typeface="Corbel"/>
              </a:rPr>
              <a:t>NIC is backed by a VF of an SRIOV NIC </a:t>
            </a:r>
            <a:r>
              <a:rPr lang="en-US" sz="2400" dirty="0" smtClean="0">
                <a:latin typeface="Corbel"/>
                <a:cs typeface="Corbel"/>
              </a:rPr>
              <a:t> and </a:t>
            </a:r>
            <a:r>
              <a:rPr lang="en-US" sz="2400" dirty="0" smtClean="0">
                <a:solidFill>
                  <a:srgbClr val="0000FF"/>
                </a:solidFill>
                <a:latin typeface="Corbel"/>
                <a:cs typeface="Corbel"/>
              </a:rPr>
              <a:t>redirect</a:t>
            </a:r>
            <a:r>
              <a:rPr lang="en-US" sz="2400" dirty="0" smtClean="0">
                <a:latin typeface="Corbel"/>
                <a:cs typeface="Corbel"/>
              </a:rPr>
              <a:t> memory access cross </a:t>
            </a:r>
            <a:r>
              <a:rPr lang="en-US" sz="2400" dirty="0" err="1" smtClean="0">
                <a:latin typeface="Corbel"/>
                <a:cs typeface="Corbel"/>
              </a:rPr>
              <a:t>PCIe</a:t>
            </a:r>
            <a:r>
              <a:rPr lang="en-US" sz="2400" dirty="0" smtClean="0">
                <a:latin typeface="Corbel"/>
                <a:cs typeface="Corbel"/>
              </a:rPr>
              <a:t> domain</a:t>
            </a:r>
          </a:p>
        </p:txBody>
      </p:sp>
      <p:sp>
        <p:nvSpPr>
          <p:cNvPr id="8" name="TextBox 7"/>
          <p:cNvSpPr txBox="1"/>
          <p:nvPr/>
        </p:nvSpPr>
        <p:spPr>
          <a:xfrm>
            <a:off x="1255889" y="2908871"/>
            <a:ext cx="6547555" cy="954107"/>
          </a:xfrm>
          <a:prstGeom prst="rect">
            <a:avLst/>
          </a:prstGeom>
          <a:solidFill>
            <a:schemeClr val="bg1">
              <a:lumMod val="95000"/>
            </a:schemeClr>
          </a:solidFill>
          <a:ln>
            <a:solidFill>
              <a:srgbClr val="008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1D6EA7"/>
                </a:solidFill>
                <a:latin typeface="Corbel" pitchFamily="34" charset="0"/>
                <a:ea typeface="+mj-ea"/>
                <a:cs typeface="華康粗黑體" charset="0"/>
              </a:rPr>
              <a:t>Native I/O device sharing is realized by </a:t>
            </a:r>
          </a:p>
          <a:p>
            <a:pPr algn="ctr"/>
            <a:r>
              <a:rPr lang="en-US" sz="2800" b="1" dirty="0">
                <a:solidFill>
                  <a:srgbClr val="1D6EA7"/>
                </a:solidFill>
                <a:latin typeface="Corbel" pitchFamily="34" charset="0"/>
                <a:ea typeface="+mj-ea"/>
                <a:cs typeface="華康粗黑體" charset="0"/>
              </a:rPr>
              <a:t>m</a:t>
            </a:r>
            <a:r>
              <a:rPr lang="en-US" sz="2800" b="1" dirty="0" smtClean="0">
                <a:solidFill>
                  <a:srgbClr val="1D6EA7"/>
                </a:solidFill>
                <a:latin typeface="Corbel" pitchFamily="34" charset="0"/>
                <a:ea typeface="+mj-ea"/>
                <a:cs typeface="華康粗黑體" charset="0"/>
              </a:rPr>
              <a:t>emory address redirection!</a:t>
            </a:r>
            <a:endParaRPr lang="en-US" sz="2800" b="1" dirty="0">
              <a:solidFill>
                <a:srgbClr val="1D6EA7"/>
              </a:solidFill>
              <a:latin typeface="Corbel" pitchFamily="34" charset="0"/>
              <a:ea typeface="+mj-ea"/>
              <a:cs typeface="華康粗黑體" charset="0"/>
            </a:endParaRPr>
          </a:p>
        </p:txBody>
      </p:sp>
    </p:spTree>
    <p:extLst>
      <p:ext uri="{BB962C8B-B14F-4D97-AF65-F5344CB8AC3E}">
        <p14:creationId xmlns:p14="http://schemas.microsoft.com/office/powerpoint/2010/main" val="2962186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Components</a:t>
            </a:r>
            <a:endParaRPr lang="en-US" dirty="0"/>
          </a:p>
        </p:txBody>
      </p:sp>
      <p:pic>
        <p:nvPicPr>
          <p:cNvPr id="61" name="Picture 60" descr="sysarch.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8776" y="1491544"/>
            <a:ext cx="6392334" cy="4694120"/>
          </a:xfrm>
          <a:prstGeom prst="rect">
            <a:avLst/>
          </a:prstGeom>
        </p:spPr>
      </p:pic>
      <p:sp>
        <p:nvSpPr>
          <p:cNvPr id="62" name="TextBox 61"/>
          <p:cNvSpPr txBox="1"/>
          <p:nvPr/>
        </p:nvSpPr>
        <p:spPr>
          <a:xfrm>
            <a:off x="82762" y="4061556"/>
            <a:ext cx="2492765" cy="369332"/>
          </a:xfrm>
          <a:prstGeom prst="rect">
            <a:avLst/>
          </a:prstGeom>
          <a:noFill/>
        </p:spPr>
        <p:txBody>
          <a:bodyPr wrap="none" rtlCol="0">
            <a:spAutoFit/>
          </a:bodyPr>
          <a:lstStyle/>
          <a:p>
            <a:pPr algn="ctr"/>
            <a:r>
              <a:rPr lang="en-US" dirty="0" smtClean="0">
                <a:latin typeface="Corbel" pitchFamily="34" charset="0"/>
              </a:rPr>
              <a:t>Management Host (MH)</a:t>
            </a:r>
          </a:p>
        </p:txBody>
      </p:sp>
      <p:sp>
        <p:nvSpPr>
          <p:cNvPr id="63" name="TextBox 62"/>
          <p:cNvSpPr txBox="1"/>
          <p:nvPr/>
        </p:nvSpPr>
        <p:spPr>
          <a:xfrm>
            <a:off x="3716612" y="1145168"/>
            <a:ext cx="2034594" cy="369332"/>
          </a:xfrm>
          <a:prstGeom prst="rect">
            <a:avLst/>
          </a:prstGeom>
          <a:noFill/>
        </p:spPr>
        <p:txBody>
          <a:bodyPr wrap="none" rtlCol="0">
            <a:spAutoFit/>
          </a:bodyPr>
          <a:lstStyle/>
          <a:p>
            <a:pPr algn="ctr"/>
            <a:r>
              <a:rPr lang="en-US" dirty="0" smtClean="0">
                <a:latin typeface="Corbel" pitchFamily="34" charset="0"/>
              </a:rPr>
              <a:t>Compute Host (CH)</a:t>
            </a:r>
          </a:p>
        </p:txBody>
      </p:sp>
    </p:spTree>
    <p:extLst>
      <p:ext uri="{BB962C8B-B14F-4D97-AF65-F5344CB8AC3E}">
        <p14:creationId xmlns:p14="http://schemas.microsoft.com/office/powerpoint/2010/main" val="22701614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Disaggregated Rack Architecture</a:t>
            </a:r>
            <a:endParaRPr lang="en-US" dirty="0"/>
          </a:p>
        </p:txBody>
      </p:sp>
      <p:sp>
        <p:nvSpPr>
          <p:cNvPr id="5" name="Content Placeholder 4"/>
          <p:cNvSpPr>
            <a:spLocks noGrp="1"/>
          </p:cNvSpPr>
          <p:nvPr>
            <p:ph idx="1"/>
          </p:nvPr>
        </p:nvSpPr>
        <p:spPr/>
        <p:txBody>
          <a:bodyPr/>
          <a:lstStyle/>
          <a:p>
            <a:r>
              <a:rPr lang="en-US" dirty="0"/>
              <a:t>Rack </a:t>
            </a:r>
            <a:r>
              <a:rPr lang="en-US" dirty="0" smtClean="0"/>
              <a:t>becomes a basic </a:t>
            </a:r>
            <a:r>
              <a:rPr lang="en-US" dirty="0"/>
              <a:t>building block for cloud-scale data </a:t>
            </a:r>
            <a:r>
              <a:rPr lang="en-US" dirty="0" smtClean="0"/>
              <a:t>centers</a:t>
            </a:r>
          </a:p>
          <a:p>
            <a:pPr lvl="1"/>
            <a:endParaRPr lang="en-US" dirty="0" smtClean="0"/>
          </a:p>
          <a:p>
            <a:r>
              <a:rPr lang="en-US" dirty="0"/>
              <a:t>CPU/memory/NICs/Disks embedded in </a:t>
            </a:r>
            <a:r>
              <a:rPr lang="en-US" dirty="0" smtClean="0"/>
              <a:t>self-contained server</a:t>
            </a:r>
            <a:endParaRPr lang="en-US" dirty="0"/>
          </a:p>
          <a:p>
            <a:pPr lvl="1"/>
            <a:r>
              <a:rPr lang="en-US" dirty="0"/>
              <a:t>Disk pooling in a rack</a:t>
            </a:r>
          </a:p>
          <a:p>
            <a:pPr lvl="1"/>
            <a:r>
              <a:rPr lang="en-US" dirty="0"/>
              <a:t>NIC/</a:t>
            </a:r>
            <a:r>
              <a:rPr lang="en-US" dirty="0" smtClean="0"/>
              <a:t>Disk/GPU </a:t>
            </a:r>
            <a:r>
              <a:rPr lang="en-US" dirty="0"/>
              <a:t>pooling in a </a:t>
            </a:r>
            <a:r>
              <a:rPr lang="en-US" dirty="0" smtClean="0"/>
              <a:t>rack</a:t>
            </a:r>
            <a:endParaRPr lang="en-US" dirty="0"/>
          </a:p>
          <a:p>
            <a:pPr lvl="1"/>
            <a:r>
              <a:rPr lang="en-US" dirty="0"/>
              <a:t>Memory/NIC/Disk pooling in a </a:t>
            </a:r>
            <a:r>
              <a:rPr lang="en-US" dirty="0" smtClean="0"/>
              <a:t>rack</a:t>
            </a:r>
          </a:p>
          <a:p>
            <a:r>
              <a:rPr lang="en-US" dirty="0" smtClean="0"/>
              <a:t>Rack disaggregation</a:t>
            </a:r>
            <a:endParaRPr lang="en-US" dirty="0"/>
          </a:p>
          <a:p>
            <a:pPr lvl="1"/>
            <a:r>
              <a:rPr lang="en-US" dirty="0"/>
              <a:t>P</a:t>
            </a:r>
            <a:r>
              <a:rPr lang="en-US" dirty="0" smtClean="0"/>
              <a:t>ooling </a:t>
            </a:r>
            <a:r>
              <a:rPr lang="en-US" dirty="0"/>
              <a:t>of HW resources for </a:t>
            </a:r>
            <a:r>
              <a:rPr lang="en-US" dirty="0">
                <a:solidFill>
                  <a:srgbClr val="0000FF"/>
                </a:solidFill>
              </a:rPr>
              <a:t>global allocation</a:t>
            </a:r>
            <a:r>
              <a:rPr lang="en-US" dirty="0">
                <a:solidFill>
                  <a:srgbClr val="3366FF"/>
                </a:solidFill>
              </a:rPr>
              <a:t> </a:t>
            </a:r>
            <a:r>
              <a:rPr lang="en-US" dirty="0"/>
              <a:t>and </a:t>
            </a:r>
            <a:r>
              <a:rPr lang="en-US" dirty="0">
                <a:solidFill>
                  <a:srgbClr val="0000FF"/>
                </a:solidFill>
              </a:rPr>
              <a:t>independent upgrade cycle for each resource </a:t>
            </a:r>
            <a:r>
              <a:rPr lang="en-US" dirty="0" smtClean="0">
                <a:solidFill>
                  <a:srgbClr val="0000FF"/>
                </a:solidFill>
              </a:rPr>
              <a:t>type</a:t>
            </a:r>
          </a:p>
        </p:txBody>
      </p:sp>
    </p:spTree>
    <p:extLst>
      <p:ext uri="{BB962C8B-B14F-4D97-AF65-F5344CB8AC3E}">
        <p14:creationId xmlns:p14="http://schemas.microsoft.com/office/powerpoint/2010/main" val="1414031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2"/>
          <p:cNvSpPr/>
          <p:nvPr/>
        </p:nvSpPr>
        <p:spPr>
          <a:xfrm>
            <a:off x="7516344" y="4669158"/>
            <a:ext cx="1529204" cy="1014734"/>
          </a:xfrm>
          <a:prstGeom prst="rect">
            <a:avLst/>
          </a:prstGeom>
          <a:solidFill>
            <a:srgbClr val="F79646">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40" name="矩形 2"/>
          <p:cNvSpPr/>
          <p:nvPr/>
        </p:nvSpPr>
        <p:spPr>
          <a:xfrm>
            <a:off x="334280" y="4693560"/>
            <a:ext cx="1529204" cy="1014734"/>
          </a:xfrm>
          <a:prstGeom prst="rect">
            <a:avLst/>
          </a:prstGeom>
          <a:solidFill>
            <a:srgbClr val="F79646">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3" name="Title 2"/>
          <p:cNvSpPr>
            <a:spLocks noGrp="1"/>
          </p:cNvSpPr>
          <p:nvPr>
            <p:ph type="title"/>
          </p:nvPr>
        </p:nvSpPr>
        <p:spPr/>
        <p:txBody>
          <a:bodyPr/>
          <a:lstStyle/>
          <a:p>
            <a:r>
              <a:rPr lang="en-US" sz="3800" dirty="0" smtClean="0"/>
              <a:t>Parallel and Scalable Storage Sharing</a:t>
            </a:r>
            <a:endParaRPr lang="en-US" sz="3800" dirty="0"/>
          </a:p>
        </p:txBody>
      </p:sp>
      <p:sp>
        <p:nvSpPr>
          <p:cNvPr id="7" name="Content Placeholder 6"/>
          <p:cNvSpPr>
            <a:spLocks noGrp="1"/>
          </p:cNvSpPr>
          <p:nvPr>
            <p:ph idx="1"/>
          </p:nvPr>
        </p:nvSpPr>
        <p:spPr>
          <a:xfrm>
            <a:off x="250825" y="976844"/>
            <a:ext cx="8785225" cy="3137955"/>
          </a:xfrm>
        </p:spPr>
        <p:txBody>
          <a:bodyPr/>
          <a:lstStyle/>
          <a:p>
            <a:r>
              <a:rPr lang="en-US" dirty="0" smtClean="0"/>
              <a:t>Proxy-Based Non-SRIOV SAS controller</a:t>
            </a:r>
          </a:p>
          <a:p>
            <a:pPr lvl="1"/>
            <a:r>
              <a:rPr lang="en-US" dirty="0" smtClean="0"/>
              <a:t>Each CH has a pseudo SCSI driver to redirect </a:t>
            </a:r>
            <a:r>
              <a:rPr lang="en-US" dirty="0" err="1" smtClean="0"/>
              <a:t>cmd</a:t>
            </a:r>
            <a:r>
              <a:rPr lang="en-US" dirty="0" smtClean="0"/>
              <a:t> to MH </a:t>
            </a:r>
          </a:p>
          <a:p>
            <a:pPr lvl="1"/>
            <a:r>
              <a:rPr lang="en-US" dirty="0" smtClean="0"/>
              <a:t>MH has a proxy driver receiving the requests, and enable SAS controller to </a:t>
            </a:r>
            <a:r>
              <a:rPr lang="en-US" dirty="0" smtClean="0">
                <a:solidFill>
                  <a:srgbClr val="FF0000"/>
                </a:solidFill>
              </a:rPr>
              <a:t>direct</a:t>
            </a:r>
            <a:r>
              <a:rPr lang="en-US" dirty="0" smtClean="0"/>
              <a:t> DMA and interrupt to CHs</a:t>
            </a:r>
          </a:p>
          <a:p>
            <a:r>
              <a:rPr lang="en-US" dirty="0" smtClean="0">
                <a:solidFill>
                  <a:srgbClr val="FF0000"/>
                </a:solidFill>
              </a:rPr>
              <a:t>Two</a:t>
            </a:r>
            <a:r>
              <a:rPr lang="en-US" dirty="0" smtClean="0"/>
              <a:t> direct accesses out of 4 Operations: </a:t>
            </a:r>
          </a:p>
          <a:p>
            <a:pPr lvl="1"/>
            <a:r>
              <a:rPr lang="en-US" dirty="0" smtClean="0"/>
              <a:t>Redirect CSR and device configuration: involve MH’s CPU.</a:t>
            </a:r>
          </a:p>
          <a:p>
            <a:pPr lvl="1"/>
            <a:r>
              <a:rPr lang="en-US" dirty="0" smtClean="0"/>
              <a:t>DMA and Interrupts are directly forwarded to the CHs.</a:t>
            </a:r>
          </a:p>
        </p:txBody>
      </p:sp>
      <p:sp>
        <p:nvSpPr>
          <p:cNvPr id="8" name="矩形 2"/>
          <p:cNvSpPr/>
          <p:nvPr/>
        </p:nvSpPr>
        <p:spPr>
          <a:xfrm>
            <a:off x="2818288" y="4559230"/>
            <a:ext cx="1436115" cy="1060163"/>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9" name="矩形 2"/>
          <p:cNvSpPr/>
          <p:nvPr/>
        </p:nvSpPr>
        <p:spPr>
          <a:xfrm>
            <a:off x="245380" y="4604660"/>
            <a:ext cx="1529204" cy="1014734"/>
          </a:xfrm>
          <a:prstGeom prst="rect">
            <a:avLst/>
          </a:prstGeom>
          <a:solidFill>
            <a:srgbClr val="F79646">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0" name="矩形 10"/>
          <p:cNvSpPr/>
          <p:nvPr/>
        </p:nvSpPr>
        <p:spPr>
          <a:xfrm>
            <a:off x="475649" y="5110673"/>
            <a:ext cx="1073245" cy="424338"/>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Pseudo SAS driver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11" name="矩形 2"/>
          <p:cNvSpPr/>
          <p:nvPr/>
        </p:nvSpPr>
        <p:spPr>
          <a:xfrm>
            <a:off x="2945711" y="5902307"/>
            <a:ext cx="1192035" cy="424338"/>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SAS Device</a:t>
            </a:r>
          </a:p>
        </p:txBody>
      </p:sp>
      <p:sp>
        <p:nvSpPr>
          <p:cNvPr id="12" name="矩形 10"/>
          <p:cNvSpPr/>
          <p:nvPr/>
        </p:nvSpPr>
        <p:spPr>
          <a:xfrm>
            <a:off x="3005311" y="5120979"/>
            <a:ext cx="1073245" cy="424338"/>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Proxy-Based SAS driver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13" name="Straight Arrow Connector 12"/>
          <p:cNvCxnSpPr>
            <a:stCxn id="12" idx="1"/>
            <a:endCxn id="10" idx="3"/>
          </p:cNvCxnSpPr>
          <p:nvPr/>
        </p:nvCxnSpPr>
        <p:spPr>
          <a:xfrm flipH="1" flipV="1">
            <a:off x="1548894" y="5322842"/>
            <a:ext cx="1456417" cy="10306"/>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cxnSp>
        <p:nvCxnSpPr>
          <p:cNvPr id="14" name="Straight Arrow Connector 13"/>
          <p:cNvCxnSpPr>
            <a:endCxn id="11" idx="1"/>
          </p:cNvCxnSpPr>
          <p:nvPr/>
        </p:nvCxnSpPr>
        <p:spPr>
          <a:xfrm>
            <a:off x="1548894" y="5535011"/>
            <a:ext cx="1396817" cy="579465"/>
          </a:xfrm>
          <a:prstGeom prst="straightConnector1">
            <a:avLst/>
          </a:prstGeom>
          <a:noFill/>
          <a:ln w="12700" cap="flat" cmpd="sng" algn="ctr">
            <a:solidFill>
              <a:srgbClr val="FF6600"/>
            </a:solidFill>
            <a:prstDash val="solid"/>
            <a:headEnd type="triangle" w="lg" len="lg"/>
            <a:tailEnd type="none"/>
          </a:ln>
          <a:effectLst/>
        </p:spPr>
      </p:cxnSp>
      <p:sp>
        <p:nvSpPr>
          <p:cNvPr id="15" name="TextBox 14"/>
          <p:cNvSpPr txBox="1"/>
          <p:nvPr/>
        </p:nvSpPr>
        <p:spPr>
          <a:xfrm>
            <a:off x="1806857" y="4968340"/>
            <a:ext cx="892292" cy="307777"/>
          </a:xfrm>
          <a:prstGeom prst="rect">
            <a:avLst/>
          </a:prstGeom>
          <a:noFill/>
        </p:spPr>
        <p:txBody>
          <a:bodyPr wrap="none" rtlCol="0">
            <a:spAutoFit/>
          </a:bodyPr>
          <a:lstStyle/>
          <a:p>
            <a:pPr algn="l"/>
            <a:r>
              <a:rPr lang="en-US" sz="1400" dirty="0" smtClean="0">
                <a:latin typeface="Corbel" pitchFamily="34" charset="0"/>
              </a:rPr>
              <a:t>SCSI </a:t>
            </a:r>
            <a:r>
              <a:rPr lang="en-US" sz="1400" dirty="0" err="1" smtClean="0">
                <a:latin typeface="Corbel" pitchFamily="34" charset="0"/>
              </a:rPr>
              <a:t>cmd</a:t>
            </a:r>
            <a:endParaRPr lang="en-US" sz="1400" dirty="0" smtClean="0">
              <a:latin typeface="Corbel" pitchFamily="34" charset="0"/>
            </a:endParaRPr>
          </a:p>
        </p:txBody>
      </p:sp>
      <p:cxnSp>
        <p:nvCxnSpPr>
          <p:cNvPr id="16" name="Straight Arrow Connector 15"/>
          <p:cNvCxnSpPr>
            <a:stCxn id="8" idx="2"/>
            <a:endCxn id="11" idx="0"/>
          </p:cNvCxnSpPr>
          <p:nvPr/>
        </p:nvCxnSpPr>
        <p:spPr>
          <a:xfrm>
            <a:off x="3536346" y="5619393"/>
            <a:ext cx="5383" cy="282914"/>
          </a:xfrm>
          <a:prstGeom prst="straightConnector1">
            <a:avLst/>
          </a:prstGeom>
          <a:noFill/>
          <a:ln w="12700" cap="flat" cmpd="sng" algn="ctr">
            <a:solidFill>
              <a:sysClr val="windowText" lastClr="000000">
                <a:lumMod val="95000"/>
                <a:lumOff val="5000"/>
              </a:sysClr>
            </a:solidFill>
            <a:prstDash val="solid"/>
            <a:headEnd type="triangle" w="med" len="med"/>
            <a:tailEnd type="triangle"/>
          </a:ln>
          <a:effectLst>
            <a:outerShdw blurRad="40000" dist="20000" dir="5400000" rotWithShape="0">
              <a:srgbClr val="000000">
                <a:alpha val="38000"/>
              </a:srgbClr>
            </a:outerShdw>
          </a:effectLst>
        </p:spPr>
      </p:cxnSp>
      <p:sp>
        <p:nvSpPr>
          <p:cNvPr id="17" name="TextBox 16"/>
          <p:cNvSpPr txBox="1"/>
          <p:nvPr/>
        </p:nvSpPr>
        <p:spPr>
          <a:xfrm>
            <a:off x="766740" y="5906308"/>
            <a:ext cx="1578615" cy="307777"/>
          </a:xfrm>
          <a:prstGeom prst="rect">
            <a:avLst/>
          </a:prstGeom>
          <a:noFill/>
        </p:spPr>
        <p:txBody>
          <a:bodyPr wrap="none" rtlCol="0">
            <a:spAutoFit/>
          </a:bodyPr>
          <a:lstStyle/>
          <a:p>
            <a:pPr algn="l"/>
            <a:r>
              <a:rPr lang="en-US" sz="1400" dirty="0" smtClean="0">
                <a:latin typeface="Corbel" pitchFamily="34" charset="0"/>
              </a:rPr>
              <a:t>DMA and Interrupt</a:t>
            </a:r>
          </a:p>
        </p:txBody>
      </p:sp>
      <p:sp>
        <p:nvSpPr>
          <p:cNvPr id="18" name="TextBox 17"/>
          <p:cNvSpPr txBox="1"/>
          <p:nvPr/>
        </p:nvSpPr>
        <p:spPr>
          <a:xfrm>
            <a:off x="330594" y="4686798"/>
            <a:ext cx="1341746" cy="307777"/>
          </a:xfrm>
          <a:prstGeom prst="rect">
            <a:avLst/>
          </a:prstGeom>
          <a:noFill/>
        </p:spPr>
        <p:txBody>
          <a:bodyPr wrap="none" rtlCol="0">
            <a:spAutoFit/>
          </a:bodyPr>
          <a:lstStyle/>
          <a:p>
            <a:pPr algn="l"/>
            <a:r>
              <a:rPr lang="en-US" sz="1400" dirty="0" smtClean="0">
                <a:latin typeface="Corbel" pitchFamily="34" charset="0"/>
              </a:rPr>
              <a:t>Compute Host1</a:t>
            </a:r>
          </a:p>
        </p:txBody>
      </p:sp>
      <p:sp>
        <p:nvSpPr>
          <p:cNvPr id="19" name="TextBox 18"/>
          <p:cNvSpPr txBox="1"/>
          <p:nvPr/>
        </p:nvSpPr>
        <p:spPr>
          <a:xfrm>
            <a:off x="2927806" y="4559231"/>
            <a:ext cx="1182460" cy="523220"/>
          </a:xfrm>
          <a:prstGeom prst="rect">
            <a:avLst/>
          </a:prstGeom>
          <a:noFill/>
        </p:spPr>
        <p:txBody>
          <a:bodyPr wrap="none" rtlCol="0">
            <a:spAutoFit/>
          </a:bodyPr>
          <a:lstStyle/>
          <a:p>
            <a:pPr algn="ctr"/>
            <a:r>
              <a:rPr lang="en-US" sz="1400" dirty="0" smtClean="0">
                <a:latin typeface="Corbel" pitchFamily="34" charset="0"/>
              </a:rPr>
              <a:t>Management </a:t>
            </a:r>
          </a:p>
          <a:p>
            <a:pPr algn="ctr"/>
            <a:r>
              <a:rPr lang="en-US" sz="1400" dirty="0" smtClean="0">
                <a:latin typeface="Corbel" pitchFamily="34" charset="0"/>
              </a:rPr>
              <a:t>Host</a:t>
            </a:r>
          </a:p>
        </p:txBody>
      </p:sp>
      <p:sp>
        <p:nvSpPr>
          <p:cNvPr id="20" name="矩形 2"/>
          <p:cNvSpPr/>
          <p:nvPr/>
        </p:nvSpPr>
        <p:spPr>
          <a:xfrm>
            <a:off x="7440144" y="4580258"/>
            <a:ext cx="1529204" cy="1014734"/>
          </a:xfrm>
          <a:prstGeom prst="rect">
            <a:avLst/>
          </a:prstGeom>
          <a:solidFill>
            <a:srgbClr val="F79646">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21" name="矩形 10"/>
          <p:cNvSpPr/>
          <p:nvPr/>
        </p:nvSpPr>
        <p:spPr>
          <a:xfrm>
            <a:off x="7670413" y="5086271"/>
            <a:ext cx="1073245" cy="424338"/>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err="1" smtClean="0">
                <a:solidFill>
                  <a:sysClr val="windowText" lastClr="000000"/>
                </a:solidFill>
                <a:latin typeface="Calibri"/>
                <a:ea typeface="新細明體"/>
              </a:rPr>
              <a:t>iSCSI</a:t>
            </a:r>
            <a:r>
              <a:rPr lang="en-US" altLang="zh-TW" sz="1400" kern="0" dirty="0" smtClean="0">
                <a:solidFill>
                  <a:sysClr val="windowText" lastClr="000000"/>
                </a:solidFill>
                <a:latin typeface="Calibri"/>
                <a:ea typeface="新細明體"/>
              </a:rPr>
              <a:t> initiator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22" name="TextBox 21"/>
          <p:cNvSpPr txBox="1"/>
          <p:nvPr/>
        </p:nvSpPr>
        <p:spPr>
          <a:xfrm>
            <a:off x="7525358" y="4732951"/>
            <a:ext cx="1352967" cy="307777"/>
          </a:xfrm>
          <a:prstGeom prst="rect">
            <a:avLst/>
          </a:prstGeom>
          <a:noFill/>
        </p:spPr>
        <p:txBody>
          <a:bodyPr wrap="none" rtlCol="0">
            <a:spAutoFit/>
          </a:bodyPr>
          <a:lstStyle/>
          <a:p>
            <a:pPr algn="l"/>
            <a:r>
              <a:rPr lang="en-US" sz="1400" dirty="0" smtClean="0">
                <a:latin typeface="Corbel" pitchFamily="34" charset="0"/>
              </a:rPr>
              <a:t>Compute Host2</a:t>
            </a:r>
          </a:p>
        </p:txBody>
      </p:sp>
      <p:cxnSp>
        <p:nvCxnSpPr>
          <p:cNvPr id="23" name="Straight Arrow Connector 22"/>
          <p:cNvCxnSpPr/>
          <p:nvPr/>
        </p:nvCxnSpPr>
        <p:spPr>
          <a:xfrm>
            <a:off x="6214239" y="5325392"/>
            <a:ext cx="1225905" cy="0"/>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26" name="TextBox 25"/>
          <p:cNvSpPr txBox="1"/>
          <p:nvPr/>
        </p:nvSpPr>
        <p:spPr>
          <a:xfrm>
            <a:off x="6300960" y="4958590"/>
            <a:ext cx="1021421" cy="307777"/>
          </a:xfrm>
          <a:prstGeom prst="rect">
            <a:avLst/>
          </a:prstGeom>
          <a:noFill/>
        </p:spPr>
        <p:txBody>
          <a:bodyPr wrap="none" rtlCol="0">
            <a:spAutoFit/>
          </a:bodyPr>
          <a:lstStyle/>
          <a:p>
            <a:pPr algn="l"/>
            <a:r>
              <a:rPr lang="en-US" sz="1400" dirty="0" smtClean="0">
                <a:latin typeface="Corbel" pitchFamily="34" charset="0"/>
              </a:rPr>
              <a:t>TCP(</a:t>
            </a:r>
            <a:r>
              <a:rPr lang="en-US" sz="1400" dirty="0" err="1" smtClean="0">
                <a:latin typeface="Corbel" pitchFamily="34" charset="0"/>
              </a:rPr>
              <a:t>iSCSI</a:t>
            </a:r>
            <a:r>
              <a:rPr lang="en-US" sz="1400" dirty="0" smtClean="0">
                <a:latin typeface="Corbel" pitchFamily="34" charset="0"/>
              </a:rPr>
              <a:t>)</a:t>
            </a:r>
          </a:p>
        </p:txBody>
      </p:sp>
      <p:cxnSp>
        <p:nvCxnSpPr>
          <p:cNvPr id="28" name="Straight Arrow Connector 27"/>
          <p:cNvCxnSpPr/>
          <p:nvPr/>
        </p:nvCxnSpPr>
        <p:spPr>
          <a:xfrm flipH="1">
            <a:off x="6063713" y="5462000"/>
            <a:ext cx="1376431" cy="1"/>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36" name="TextBox 35"/>
          <p:cNvSpPr txBox="1"/>
          <p:nvPr/>
        </p:nvSpPr>
        <p:spPr>
          <a:xfrm>
            <a:off x="6343293" y="5411201"/>
            <a:ext cx="926656" cy="307777"/>
          </a:xfrm>
          <a:prstGeom prst="rect">
            <a:avLst/>
          </a:prstGeom>
          <a:noFill/>
        </p:spPr>
        <p:txBody>
          <a:bodyPr wrap="none" rtlCol="0">
            <a:spAutoFit/>
          </a:bodyPr>
          <a:lstStyle/>
          <a:p>
            <a:pPr algn="l"/>
            <a:r>
              <a:rPr lang="en-US" sz="1400" dirty="0" smtClean="0">
                <a:latin typeface="Corbel" pitchFamily="34" charset="0"/>
              </a:rPr>
              <a:t>TCP(data)</a:t>
            </a:r>
          </a:p>
        </p:txBody>
      </p:sp>
      <p:sp>
        <p:nvSpPr>
          <p:cNvPr id="27" name="TextBox 26"/>
          <p:cNvSpPr txBox="1"/>
          <p:nvPr/>
        </p:nvSpPr>
        <p:spPr>
          <a:xfrm>
            <a:off x="6426491" y="4496924"/>
            <a:ext cx="869762" cy="307777"/>
          </a:xfrm>
          <a:prstGeom prst="rect">
            <a:avLst/>
          </a:prstGeom>
          <a:noFill/>
        </p:spPr>
        <p:txBody>
          <a:bodyPr wrap="none" rtlCol="0">
            <a:spAutoFit/>
          </a:bodyPr>
          <a:lstStyle/>
          <a:p>
            <a:pPr algn="l"/>
            <a:r>
              <a:rPr lang="en-US" sz="1400" b="1" dirty="0" smtClean="0">
                <a:solidFill>
                  <a:srgbClr val="0000FF"/>
                </a:solidFill>
                <a:latin typeface="Corbel" pitchFamily="34" charset="0"/>
              </a:rPr>
              <a:t>Ethernet</a:t>
            </a:r>
          </a:p>
        </p:txBody>
      </p:sp>
      <p:sp>
        <p:nvSpPr>
          <p:cNvPr id="29" name="TextBox 28"/>
          <p:cNvSpPr txBox="1"/>
          <p:nvPr/>
        </p:nvSpPr>
        <p:spPr>
          <a:xfrm>
            <a:off x="1861823" y="4531420"/>
            <a:ext cx="539005" cy="307777"/>
          </a:xfrm>
          <a:prstGeom prst="rect">
            <a:avLst/>
          </a:prstGeom>
          <a:noFill/>
        </p:spPr>
        <p:txBody>
          <a:bodyPr wrap="none" rtlCol="0">
            <a:spAutoFit/>
          </a:bodyPr>
          <a:lstStyle/>
          <a:p>
            <a:pPr algn="l"/>
            <a:r>
              <a:rPr lang="en-US" sz="1400" b="1" dirty="0" err="1" smtClean="0">
                <a:solidFill>
                  <a:srgbClr val="0000FF"/>
                </a:solidFill>
                <a:latin typeface="Corbel" pitchFamily="34" charset="0"/>
              </a:rPr>
              <a:t>PCIe</a:t>
            </a:r>
            <a:endParaRPr lang="en-US" sz="1400" b="1" dirty="0" smtClean="0">
              <a:solidFill>
                <a:srgbClr val="0000FF"/>
              </a:solidFill>
              <a:latin typeface="Corbel" pitchFamily="34" charset="0"/>
            </a:endParaRPr>
          </a:p>
        </p:txBody>
      </p:sp>
      <p:sp>
        <p:nvSpPr>
          <p:cNvPr id="31" name="矩形 2"/>
          <p:cNvSpPr/>
          <p:nvPr/>
        </p:nvSpPr>
        <p:spPr>
          <a:xfrm>
            <a:off x="4900342" y="6004343"/>
            <a:ext cx="1192035" cy="424338"/>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SAS Device</a:t>
            </a:r>
          </a:p>
        </p:txBody>
      </p:sp>
      <p:grpSp>
        <p:nvGrpSpPr>
          <p:cNvPr id="4" name="Group 3"/>
          <p:cNvGrpSpPr/>
          <p:nvPr/>
        </p:nvGrpSpPr>
        <p:grpSpPr>
          <a:xfrm>
            <a:off x="4778124" y="4531419"/>
            <a:ext cx="1436115" cy="1060163"/>
            <a:chOff x="4815433" y="4735422"/>
            <a:chExt cx="1436115" cy="1060163"/>
          </a:xfrm>
        </p:grpSpPr>
        <p:sp>
          <p:nvSpPr>
            <p:cNvPr id="30" name="矩形 2"/>
            <p:cNvSpPr/>
            <p:nvPr/>
          </p:nvSpPr>
          <p:spPr>
            <a:xfrm>
              <a:off x="4815433" y="4735422"/>
              <a:ext cx="1436115" cy="1060163"/>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32" name="矩形 10"/>
            <p:cNvSpPr/>
            <p:nvPr/>
          </p:nvSpPr>
          <p:spPr>
            <a:xfrm>
              <a:off x="5002456" y="5297171"/>
              <a:ext cx="1073245" cy="207921"/>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err="1" smtClean="0">
                  <a:solidFill>
                    <a:sysClr val="windowText" lastClr="000000"/>
                  </a:solidFill>
                  <a:latin typeface="Calibri"/>
                  <a:ea typeface="新細明體"/>
                </a:rPr>
                <a:t>iSCSI</a:t>
              </a:r>
              <a:r>
                <a:rPr lang="en-US" altLang="zh-TW" sz="1400" kern="0" dirty="0" smtClean="0">
                  <a:solidFill>
                    <a:sysClr val="windowText" lastClr="000000"/>
                  </a:solidFill>
                  <a:latin typeface="Calibri"/>
                  <a:ea typeface="新細明體"/>
                </a:rPr>
                <a:t> Target</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34" name="TextBox 33"/>
            <p:cNvSpPr txBox="1"/>
            <p:nvPr/>
          </p:nvSpPr>
          <p:spPr>
            <a:xfrm>
              <a:off x="4924951" y="4735423"/>
              <a:ext cx="1182460" cy="523220"/>
            </a:xfrm>
            <a:prstGeom prst="rect">
              <a:avLst/>
            </a:prstGeom>
            <a:noFill/>
          </p:spPr>
          <p:txBody>
            <a:bodyPr wrap="none" rtlCol="0">
              <a:spAutoFit/>
            </a:bodyPr>
            <a:lstStyle/>
            <a:p>
              <a:pPr algn="ctr"/>
              <a:r>
                <a:rPr lang="en-US" sz="1400" dirty="0" smtClean="0">
                  <a:latin typeface="Corbel" pitchFamily="34" charset="0"/>
                </a:rPr>
                <a:t>Management </a:t>
              </a:r>
            </a:p>
            <a:p>
              <a:pPr algn="ctr"/>
              <a:r>
                <a:rPr lang="en-US" sz="1400" dirty="0" smtClean="0">
                  <a:latin typeface="Corbel" pitchFamily="34" charset="0"/>
                </a:rPr>
                <a:t>Host</a:t>
              </a:r>
            </a:p>
          </p:txBody>
        </p:sp>
        <p:sp>
          <p:nvSpPr>
            <p:cNvPr id="35" name="矩形 10"/>
            <p:cNvSpPr/>
            <p:nvPr/>
          </p:nvSpPr>
          <p:spPr>
            <a:xfrm>
              <a:off x="4996066" y="5515432"/>
              <a:ext cx="1073245" cy="207921"/>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SAS driver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grpSp>
      <p:cxnSp>
        <p:nvCxnSpPr>
          <p:cNvPr id="37" name="Straight Arrow Connector 36"/>
          <p:cNvCxnSpPr>
            <a:stCxn id="30" idx="2"/>
            <a:endCxn id="31" idx="0"/>
          </p:cNvCxnSpPr>
          <p:nvPr/>
        </p:nvCxnSpPr>
        <p:spPr>
          <a:xfrm>
            <a:off x="5496182" y="5591582"/>
            <a:ext cx="178" cy="412761"/>
          </a:xfrm>
          <a:prstGeom prst="straightConnector1">
            <a:avLst/>
          </a:prstGeom>
          <a:noFill/>
          <a:ln w="12700" cap="flat" cmpd="sng" algn="ctr">
            <a:solidFill>
              <a:sysClr val="windowText" lastClr="000000">
                <a:lumMod val="95000"/>
                <a:lumOff val="5000"/>
              </a:sysClr>
            </a:solidFill>
            <a:prstDash val="solid"/>
            <a:headEnd type="triangle" w="med" len="med"/>
            <a:tailEnd type="triangle"/>
          </a:ln>
          <a:effectLst>
            <a:outerShdw blurRad="40000" dist="20000" dir="5400000" rotWithShape="0">
              <a:srgbClr val="000000">
                <a:alpha val="38000"/>
              </a:srgbClr>
            </a:outerShdw>
          </a:effectLst>
        </p:spPr>
      </p:cxnSp>
      <p:cxnSp>
        <p:nvCxnSpPr>
          <p:cNvPr id="41" name="直線單箭頭接點 37"/>
          <p:cNvCxnSpPr/>
          <p:nvPr/>
        </p:nvCxnSpPr>
        <p:spPr>
          <a:xfrm flipV="1">
            <a:off x="4533900" y="4241800"/>
            <a:ext cx="1" cy="2387600"/>
          </a:xfrm>
          <a:prstGeom prst="straightConnector1">
            <a:avLst/>
          </a:prstGeom>
          <a:noFill/>
          <a:ln w="12700" cap="flat" cmpd="sng" algn="ctr">
            <a:solidFill>
              <a:sysClr val="windowText" lastClr="000000"/>
            </a:solidFill>
            <a:prstDash val="dash"/>
            <a:headEnd type="none"/>
            <a:tailEnd type="none"/>
          </a:ln>
          <a:effectLst/>
        </p:spPr>
      </p:cxnSp>
      <p:sp>
        <p:nvSpPr>
          <p:cNvPr id="44" name="TextBox 43"/>
          <p:cNvSpPr txBox="1"/>
          <p:nvPr/>
        </p:nvSpPr>
        <p:spPr>
          <a:xfrm>
            <a:off x="5515885" y="5683948"/>
            <a:ext cx="1578615" cy="307777"/>
          </a:xfrm>
          <a:prstGeom prst="rect">
            <a:avLst/>
          </a:prstGeom>
          <a:noFill/>
        </p:spPr>
        <p:txBody>
          <a:bodyPr wrap="none" rtlCol="0">
            <a:spAutoFit/>
          </a:bodyPr>
          <a:lstStyle/>
          <a:p>
            <a:pPr algn="l"/>
            <a:r>
              <a:rPr lang="en-US" sz="1400" dirty="0" smtClean="0">
                <a:latin typeface="Corbel" pitchFamily="34" charset="0"/>
              </a:rPr>
              <a:t>DMA and Interrupt</a:t>
            </a:r>
          </a:p>
        </p:txBody>
      </p:sp>
      <p:sp>
        <p:nvSpPr>
          <p:cNvPr id="45" name="TextBox 44"/>
          <p:cNvSpPr txBox="1"/>
          <p:nvPr/>
        </p:nvSpPr>
        <p:spPr>
          <a:xfrm>
            <a:off x="1672340" y="6275845"/>
            <a:ext cx="793532" cy="369332"/>
          </a:xfrm>
          <a:prstGeom prst="rect">
            <a:avLst/>
          </a:prstGeom>
          <a:noFill/>
        </p:spPr>
        <p:txBody>
          <a:bodyPr wrap="none" rtlCol="0">
            <a:spAutoFit/>
          </a:bodyPr>
          <a:lstStyle/>
          <a:p>
            <a:pPr algn="l"/>
            <a:r>
              <a:rPr lang="en-US" dirty="0" smtClean="0">
                <a:latin typeface="Corbel" pitchFamily="34" charset="0"/>
              </a:rPr>
              <a:t>Marlin</a:t>
            </a:r>
          </a:p>
        </p:txBody>
      </p:sp>
      <p:sp>
        <p:nvSpPr>
          <p:cNvPr id="46" name="TextBox 45"/>
          <p:cNvSpPr txBox="1"/>
          <p:nvPr/>
        </p:nvSpPr>
        <p:spPr>
          <a:xfrm>
            <a:off x="6830677" y="6004343"/>
            <a:ext cx="685667" cy="369332"/>
          </a:xfrm>
          <a:prstGeom prst="rect">
            <a:avLst/>
          </a:prstGeom>
          <a:noFill/>
        </p:spPr>
        <p:txBody>
          <a:bodyPr wrap="none" rtlCol="0">
            <a:spAutoFit/>
          </a:bodyPr>
          <a:lstStyle/>
          <a:p>
            <a:pPr algn="l"/>
            <a:r>
              <a:rPr lang="en-US" dirty="0" err="1" smtClean="0">
                <a:latin typeface="Corbel" pitchFamily="34" charset="0"/>
              </a:rPr>
              <a:t>iSCSI</a:t>
            </a:r>
            <a:endParaRPr lang="en-US" dirty="0" smtClean="0">
              <a:latin typeface="Corbel" pitchFamily="34" charset="0"/>
            </a:endParaRPr>
          </a:p>
        </p:txBody>
      </p:sp>
      <p:sp>
        <p:nvSpPr>
          <p:cNvPr id="38" name="TextBox 37"/>
          <p:cNvSpPr txBox="1"/>
          <p:nvPr/>
        </p:nvSpPr>
        <p:spPr>
          <a:xfrm>
            <a:off x="4997801" y="4251454"/>
            <a:ext cx="1085503" cy="307777"/>
          </a:xfrm>
          <a:prstGeom prst="rect">
            <a:avLst/>
          </a:prstGeom>
          <a:noFill/>
        </p:spPr>
        <p:txBody>
          <a:bodyPr wrap="none" rtlCol="0">
            <a:spAutoFit/>
          </a:bodyPr>
          <a:lstStyle/>
          <a:p>
            <a:pPr algn="l"/>
            <a:r>
              <a:rPr lang="en-US" sz="1400" b="1" dirty="0" smtClean="0">
                <a:solidFill>
                  <a:srgbClr val="FF0000"/>
                </a:solidFill>
                <a:latin typeface="Corbel" pitchFamily="34" charset="0"/>
              </a:rPr>
              <a:t>Bottleneck!</a:t>
            </a:r>
          </a:p>
        </p:txBody>
      </p:sp>
      <p:pic>
        <p:nvPicPr>
          <p:cNvPr id="39" name="Picture 38" descr="warning-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713" y="4230671"/>
            <a:ext cx="311487" cy="311487"/>
          </a:xfrm>
          <a:prstGeom prst="rect">
            <a:avLst/>
          </a:prstGeom>
        </p:spPr>
      </p:pic>
      <p:cxnSp>
        <p:nvCxnSpPr>
          <p:cNvPr id="43" name="Straight Arrow Connector 42"/>
          <p:cNvCxnSpPr/>
          <p:nvPr/>
        </p:nvCxnSpPr>
        <p:spPr>
          <a:xfrm>
            <a:off x="1530989" y="5644926"/>
            <a:ext cx="1396817" cy="579465"/>
          </a:xfrm>
          <a:prstGeom prst="straightConnector1">
            <a:avLst/>
          </a:prstGeom>
          <a:noFill/>
          <a:ln w="12700" cap="flat" cmpd="sng" algn="ctr">
            <a:solidFill>
              <a:srgbClr val="FF6600"/>
            </a:solidFill>
            <a:prstDash val="solid"/>
            <a:headEnd type="triangle" w="lg" len="lg"/>
            <a:tailEnd type="none"/>
          </a:ln>
          <a:effectLst/>
        </p:spPr>
      </p:cxnSp>
      <p:sp>
        <p:nvSpPr>
          <p:cNvPr id="2" name="TextBox 1"/>
          <p:cNvSpPr txBox="1"/>
          <p:nvPr/>
        </p:nvSpPr>
        <p:spPr>
          <a:xfrm>
            <a:off x="5912845" y="6502400"/>
            <a:ext cx="2766816" cy="307777"/>
          </a:xfrm>
          <a:prstGeom prst="rect">
            <a:avLst/>
          </a:prstGeom>
          <a:noFill/>
        </p:spPr>
        <p:txBody>
          <a:bodyPr wrap="none" rtlCol="0">
            <a:spAutoFit/>
          </a:bodyPr>
          <a:lstStyle/>
          <a:p>
            <a:pPr algn="l"/>
            <a:r>
              <a:rPr lang="en-US" sz="1400" dirty="0" smtClean="0">
                <a:latin typeface="Corbel" pitchFamily="34" charset="0"/>
              </a:rPr>
              <a:t>See also: A3CUBE’s Ronnie Express </a:t>
            </a:r>
          </a:p>
        </p:txBody>
      </p:sp>
    </p:spTree>
    <p:extLst>
      <p:ext uri="{BB962C8B-B14F-4D97-AF65-F5344CB8AC3E}">
        <p14:creationId xmlns:p14="http://schemas.microsoft.com/office/powerpoint/2010/main" val="339691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Security Guarantees: 4 cases</a:t>
            </a:r>
            <a:endParaRPr lang="en-US" dirty="0"/>
          </a:p>
        </p:txBody>
      </p:sp>
      <p:pic>
        <p:nvPicPr>
          <p:cNvPr id="66" name="Picture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4028" y="5231507"/>
            <a:ext cx="428818" cy="432664"/>
          </a:xfrm>
          <a:prstGeom prst="rect">
            <a:avLst/>
          </a:prstGeom>
        </p:spPr>
      </p:pic>
      <p:pic>
        <p:nvPicPr>
          <p:cNvPr id="67" name="Picture 6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072" y="4029324"/>
            <a:ext cx="428818" cy="432664"/>
          </a:xfrm>
          <a:prstGeom prst="rect">
            <a:avLst/>
          </a:prstGeom>
        </p:spPr>
      </p:pic>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9952" y="4025553"/>
            <a:ext cx="428818" cy="432664"/>
          </a:xfrm>
          <a:prstGeom prst="rect">
            <a:avLst/>
          </a:prstGeom>
        </p:spPr>
      </p:pic>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0892" y="3991224"/>
            <a:ext cx="428818" cy="432664"/>
          </a:xfrm>
          <a:prstGeom prst="rect">
            <a:avLst/>
          </a:prstGeom>
        </p:spPr>
      </p:pic>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896" y="2267926"/>
            <a:ext cx="620334" cy="625898"/>
          </a:xfrm>
          <a:prstGeom prst="rect">
            <a:avLst/>
          </a:prstGeom>
        </p:spPr>
      </p:pic>
      <p:sp>
        <p:nvSpPr>
          <p:cNvPr id="71" name="矩形 13"/>
          <p:cNvSpPr/>
          <p:nvPr/>
        </p:nvSpPr>
        <p:spPr>
          <a:xfrm>
            <a:off x="2578430" y="5017881"/>
            <a:ext cx="4009794" cy="781055"/>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72" name="矩形 14"/>
          <p:cNvSpPr/>
          <p:nvPr/>
        </p:nvSpPr>
        <p:spPr>
          <a:xfrm>
            <a:off x="2771800" y="5161897"/>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ysClr val="windowText" lastClr="000000"/>
                </a:solidFill>
                <a:effectLst/>
                <a:uLnTx/>
                <a:uFillTx/>
                <a:latin typeface="Calibri"/>
                <a:ea typeface="新細明體"/>
                <a:cs typeface="+mn-cs"/>
              </a:rPr>
              <a:t>P</a:t>
            </a: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73" name="矩形 15"/>
          <p:cNvSpPr/>
          <p:nvPr/>
        </p:nvSpPr>
        <p:spPr>
          <a:xfrm>
            <a:off x="3635896" y="5186868"/>
            <a:ext cx="504056" cy="252028"/>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VF1</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74" name="文字方塊 17"/>
          <p:cNvSpPr txBox="1"/>
          <p:nvPr/>
        </p:nvSpPr>
        <p:spPr>
          <a:xfrm>
            <a:off x="3995936" y="5546908"/>
            <a:ext cx="13681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SR – IOV Device</a:t>
            </a:r>
            <a:endParaRPr kumimoji="0" lang="zh-TW" altLang="en-US" sz="1200" b="1" i="0" u="none" strike="noStrike" kern="0" cap="none" spc="0" normalizeH="0" baseline="0" noProof="0" dirty="0">
              <a:ln>
                <a:noFill/>
              </a:ln>
              <a:solidFill>
                <a:sysClr val="windowText" lastClr="000000"/>
              </a:solidFill>
              <a:effectLst/>
              <a:uLnTx/>
              <a:uFillTx/>
            </a:endParaRPr>
          </a:p>
        </p:txBody>
      </p:sp>
      <p:grpSp>
        <p:nvGrpSpPr>
          <p:cNvPr id="75" name="Group 74"/>
          <p:cNvGrpSpPr/>
          <p:nvPr/>
        </p:nvGrpSpPr>
        <p:grpSpPr>
          <a:xfrm>
            <a:off x="1043608" y="1692508"/>
            <a:ext cx="1656184" cy="1944216"/>
            <a:chOff x="1547664" y="1340768"/>
            <a:chExt cx="1656184" cy="1944216"/>
          </a:xfrm>
        </p:grpSpPr>
        <p:sp>
          <p:nvSpPr>
            <p:cNvPr id="76" name="矩形 2"/>
            <p:cNvSpPr/>
            <p:nvPr/>
          </p:nvSpPr>
          <p:spPr>
            <a:xfrm>
              <a:off x="1547664" y="1628800"/>
              <a:ext cx="1656184" cy="165618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77" name="矩形 22"/>
            <p:cNvSpPr/>
            <p:nvPr/>
          </p:nvSpPr>
          <p:spPr>
            <a:xfrm>
              <a:off x="1920104" y="2870938"/>
              <a:ext cx="923704" cy="27003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ysClr val="windowText" lastClr="000000"/>
                  </a:solidFill>
                  <a:effectLst/>
                  <a:uLnTx/>
                  <a:uFillTx/>
                  <a:latin typeface="Calibri"/>
                  <a:ea typeface="新細明體"/>
                  <a:cs typeface="+mn-cs"/>
                </a:rPr>
                <a:t>P</a:t>
              </a: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78" name="矩形 23"/>
            <p:cNvSpPr/>
            <p:nvPr/>
          </p:nvSpPr>
          <p:spPr>
            <a:xfrm>
              <a:off x="1763688" y="1916832"/>
              <a:ext cx="1224136" cy="54006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Main Memory</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79" name="文字方塊 31"/>
            <p:cNvSpPr txBox="1"/>
            <p:nvPr/>
          </p:nvSpPr>
          <p:spPr>
            <a:xfrm>
              <a:off x="2123729" y="1340768"/>
              <a:ext cx="57606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smtClean="0">
                  <a:ln>
                    <a:noFill/>
                  </a:ln>
                  <a:solidFill>
                    <a:sysClr val="windowText" lastClr="000000"/>
                  </a:solidFill>
                  <a:effectLst/>
                  <a:uLnTx/>
                  <a:uFillTx/>
                </a:rPr>
                <a:t>MH</a:t>
              </a:r>
              <a:endParaRPr kumimoji="0" lang="zh-TW" altLang="en-US" sz="1400" b="1" i="0" u="none" strike="noStrike" kern="0" cap="none" spc="0" normalizeH="0" baseline="0" noProof="0" dirty="0">
                <a:ln>
                  <a:noFill/>
                </a:ln>
                <a:solidFill>
                  <a:sysClr val="windowText" lastClr="000000"/>
                </a:solidFill>
                <a:effectLst/>
                <a:uLnTx/>
                <a:uFillTx/>
              </a:endParaRPr>
            </a:p>
          </p:txBody>
        </p:sp>
      </p:grpSp>
      <p:cxnSp>
        <p:nvCxnSpPr>
          <p:cNvPr id="80" name="直線單箭頭接點 37"/>
          <p:cNvCxnSpPr>
            <a:stCxn id="88" idx="2"/>
            <a:endCxn id="73" idx="0"/>
          </p:cNvCxnSpPr>
          <p:nvPr/>
        </p:nvCxnSpPr>
        <p:spPr>
          <a:xfrm flipH="1">
            <a:off x="3887924" y="3080405"/>
            <a:ext cx="72008" cy="2106463"/>
          </a:xfrm>
          <a:prstGeom prst="straightConnector1">
            <a:avLst/>
          </a:prstGeom>
          <a:noFill/>
          <a:ln w="12700" cap="flat" cmpd="sng" algn="ctr">
            <a:solidFill>
              <a:sysClr val="windowText" lastClr="000000"/>
            </a:solidFill>
            <a:prstDash val="dash"/>
            <a:headEnd type="triangle"/>
            <a:tailEnd type="triangle"/>
          </a:ln>
          <a:effectLst/>
        </p:spPr>
      </p:cxnSp>
      <p:grpSp>
        <p:nvGrpSpPr>
          <p:cNvPr id="81" name="Group 80"/>
          <p:cNvGrpSpPr/>
          <p:nvPr/>
        </p:nvGrpSpPr>
        <p:grpSpPr>
          <a:xfrm>
            <a:off x="3275856" y="1692508"/>
            <a:ext cx="2088232" cy="1963961"/>
            <a:chOff x="4283968" y="1321023"/>
            <a:chExt cx="2088232" cy="1963961"/>
          </a:xfrm>
        </p:grpSpPr>
        <p:sp>
          <p:nvSpPr>
            <p:cNvPr id="82" name="矩形 3"/>
            <p:cNvSpPr/>
            <p:nvPr/>
          </p:nvSpPr>
          <p:spPr>
            <a:xfrm>
              <a:off x="4283968" y="1628800"/>
              <a:ext cx="2088232" cy="165618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83" name="矩形 4"/>
            <p:cNvSpPr/>
            <p:nvPr/>
          </p:nvSpPr>
          <p:spPr>
            <a:xfrm>
              <a:off x="4427984" y="2852936"/>
              <a:ext cx="1872208" cy="288032"/>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200" b="1"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84" name="圓角矩形 5"/>
            <p:cNvSpPr/>
            <p:nvPr/>
          </p:nvSpPr>
          <p:spPr>
            <a:xfrm>
              <a:off x="4572000" y="1988840"/>
              <a:ext cx="720080" cy="79208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85" name="圓角矩形 7"/>
            <p:cNvSpPr/>
            <p:nvPr/>
          </p:nvSpPr>
          <p:spPr>
            <a:xfrm>
              <a:off x="5436096" y="1988840"/>
              <a:ext cx="720080" cy="79208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86" name="文字方塊 8"/>
            <p:cNvSpPr txBox="1"/>
            <p:nvPr/>
          </p:nvSpPr>
          <p:spPr>
            <a:xfrm>
              <a:off x="4716016" y="1700808"/>
              <a:ext cx="6480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VM1</a:t>
              </a:r>
              <a:endParaRPr kumimoji="0" lang="zh-TW" altLang="en-US" sz="1200" b="1" i="0" u="none" strike="noStrike" kern="0" cap="none" spc="0" normalizeH="0" baseline="0" noProof="0" dirty="0">
                <a:ln>
                  <a:noFill/>
                </a:ln>
                <a:solidFill>
                  <a:sysClr val="windowText" lastClr="000000"/>
                </a:solidFill>
                <a:effectLst/>
                <a:uLnTx/>
                <a:uFillTx/>
              </a:endParaRPr>
            </a:p>
          </p:txBody>
        </p:sp>
        <p:sp>
          <p:nvSpPr>
            <p:cNvPr id="87" name="文字方塊 9"/>
            <p:cNvSpPr txBox="1"/>
            <p:nvPr/>
          </p:nvSpPr>
          <p:spPr>
            <a:xfrm>
              <a:off x="5580112" y="1700808"/>
              <a:ext cx="6480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VM2</a:t>
              </a:r>
              <a:endParaRPr kumimoji="0" lang="zh-TW" altLang="en-US" sz="1200" b="1" i="0" u="none" strike="noStrike" kern="0" cap="none" spc="0" normalizeH="0" baseline="0" noProof="0" dirty="0">
                <a:ln>
                  <a:noFill/>
                </a:ln>
                <a:solidFill>
                  <a:sysClr val="windowText" lastClr="000000"/>
                </a:solidFill>
                <a:effectLst/>
                <a:uLnTx/>
                <a:uFillTx/>
              </a:endParaRPr>
            </a:p>
          </p:txBody>
        </p:sp>
        <p:sp>
          <p:nvSpPr>
            <p:cNvPr id="88" name="矩形 10"/>
            <p:cNvSpPr/>
            <p:nvPr/>
          </p:nvSpPr>
          <p:spPr>
            <a:xfrm>
              <a:off x="4716016" y="2456892"/>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89" name="矩形 11"/>
            <p:cNvSpPr/>
            <p:nvPr/>
          </p:nvSpPr>
          <p:spPr>
            <a:xfrm>
              <a:off x="5580112" y="2456892"/>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90" name="文字方塊 32"/>
            <p:cNvSpPr txBox="1"/>
            <p:nvPr/>
          </p:nvSpPr>
          <p:spPr>
            <a:xfrm>
              <a:off x="5148064" y="1321023"/>
              <a:ext cx="7512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smtClean="0">
                  <a:ln>
                    <a:noFill/>
                  </a:ln>
                  <a:solidFill>
                    <a:sysClr val="windowText" lastClr="000000"/>
                  </a:solidFill>
                  <a:effectLst/>
                  <a:uLnTx/>
                  <a:uFillTx/>
                </a:rPr>
                <a:t>CH1</a:t>
              </a:r>
              <a:endParaRPr kumimoji="0" lang="zh-TW" altLang="en-US" sz="1400" b="1" i="0" u="none" strike="noStrike" kern="0" cap="none" spc="0" normalizeH="0" baseline="0" noProof="0" dirty="0">
                <a:ln>
                  <a:noFill/>
                </a:ln>
                <a:solidFill>
                  <a:sysClr val="windowText" lastClr="000000"/>
                </a:solidFill>
                <a:effectLst/>
                <a:uLnTx/>
                <a:uFillTx/>
              </a:endParaRPr>
            </a:p>
          </p:txBody>
        </p:sp>
        <p:sp>
          <p:nvSpPr>
            <p:cNvPr id="91" name="文字方塊 50"/>
            <p:cNvSpPr txBox="1"/>
            <p:nvPr/>
          </p:nvSpPr>
          <p:spPr>
            <a:xfrm>
              <a:off x="5796136" y="2863969"/>
              <a:ext cx="5760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VMM</a:t>
              </a:r>
              <a:endParaRPr kumimoji="0" lang="zh-TW" altLang="en-US" sz="1200" b="1" i="0" u="none" strike="noStrike" kern="0" cap="none" spc="0" normalizeH="0" baseline="0" noProof="0" dirty="0">
                <a:ln>
                  <a:noFill/>
                </a:ln>
                <a:solidFill>
                  <a:sysClr val="windowText" lastClr="000000"/>
                </a:solidFill>
                <a:effectLst/>
                <a:uLnTx/>
                <a:uFillTx/>
              </a:endParaRPr>
            </a:p>
          </p:txBody>
        </p:sp>
      </p:grpSp>
      <p:grpSp>
        <p:nvGrpSpPr>
          <p:cNvPr id="92" name="Group 91"/>
          <p:cNvGrpSpPr/>
          <p:nvPr/>
        </p:nvGrpSpPr>
        <p:grpSpPr>
          <a:xfrm>
            <a:off x="5940152" y="1692508"/>
            <a:ext cx="2088232" cy="1963961"/>
            <a:chOff x="6732240" y="1321023"/>
            <a:chExt cx="2088232" cy="1963961"/>
          </a:xfrm>
        </p:grpSpPr>
        <p:sp>
          <p:nvSpPr>
            <p:cNvPr id="93" name="矩形 3"/>
            <p:cNvSpPr/>
            <p:nvPr/>
          </p:nvSpPr>
          <p:spPr>
            <a:xfrm>
              <a:off x="6732240" y="1628800"/>
              <a:ext cx="2088232" cy="165618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4" name="矩形 4"/>
            <p:cNvSpPr/>
            <p:nvPr/>
          </p:nvSpPr>
          <p:spPr>
            <a:xfrm>
              <a:off x="6876256" y="2852936"/>
              <a:ext cx="1872208" cy="288032"/>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200" b="1"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95" name="圓角矩形 5"/>
            <p:cNvSpPr/>
            <p:nvPr/>
          </p:nvSpPr>
          <p:spPr>
            <a:xfrm>
              <a:off x="7020272" y="1988840"/>
              <a:ext cx="720080" cy="79208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6" name="圓角矩形 7"/>
            <p:cNvSpPr/>
            <p:nvPr/>
          </p:nvSpPr>
          <p:spPr>
            <a:xfrm>
              <a:off x="7884368" y="1988840"/>
              <a:ext cx="720080" cy="792088"/>
            </a:xfrm>
            <a:prstGeom prst="round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97" name="文字方塊 8"/>
            <p:cNvSpPr txBox="1"/>
            <p:nvPr/>
          </p:nvSpPr>
          <p:spPr>
            <a:xfrm>
              <a:off x="7164288" y="1700808"/>
              <a:ext cx="6480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VM1</a:t>
              </a:r>
              <a:endParaRPr kumimoji="0" lang="zh-TW" altLang="en-US" sz="1200" b="1" i="0" u="none" strike="noStrike" kern="0" cap="none" spc="0" normalizeH="0" baseline="0" noProof="0" dirty="0">
                <a:ln>
                  <a:noFill/>
                </a:ln>
                <a:solidFill>
                  <a:sysClr val="windowText" lastClr="000000"/>
                </a:solidFill>
                <a:effectLst/>
                <a:uLnTx/>
                <a:uFillTx/>
              </a:endParaRPr>
            </a:p>
          </p:txBody>
        </p:sp>
        <p:sp>
          <p:nvSpPr>
            <p:cNvPr id="98" name="文字方塊 9"/>
            <p:cNvSpPr txBox="1"/>
            <p:nvPr/>
          </p:nvSpPr>
          <p:spPr>
            <a:xfrm>
              <a:off x="8028384" y="1700808"/>
              <a:ext cx="6480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VM2</a:t>
              </a:r>
              <a:endParaRPr kumimoji="0" lang="zh-TW" altLang="en-US" sz="1200" b="1" i="0" u="none" strike="noStrike" kern="0" cap="none" spc="0" normalizeH="0" baseline="0" noProof="0" dirty="0">
                <a:ln>
                  <a:noFill/>
                </a:ln>
                <a:solidFill>
                  <a:sysClr val="windowText" lastClr="000000"/>
                </a:solidFill>
                <a:effectLst/>
                <a:uLnTx/>
                <a:uFillTx/>
              </a:endParaRPr>
            </a:p>
          </p:txBody>
        </p:sp>
        <p:sp>
          <p:nvSpPr>
            <p:cNvPr id="99" name="矩形 10"/>
            <p:cNvSpPr/>
            <p:nvPr/>
          </p:nvSpPr>
          <p:spPr>
            <a:xfrm>
              <a:off x="7164288" y="2456892"/>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00" name="矩形 11"/>
            <p:cNvSpPr/>
            <p:nvPr/>
          </p:nvSpPr>
          <p:spPr>
            <a:xfrm>
              <a:off x="8028384" y="2456892"/>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01" name="文字方塊 32"/>
            <p:cNvSpPr txBox="1"/>
            <p:nvPr/>
          </p:nvSpPr>
          <p:spPr>
            <a:xfrm>
              <a:off x="7596336" y="1321023"/>
              <a:ext cx="7512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smtClean="0">
                  <a:ln>
                    <a:noFill/>
                  </a:ln>
                  <a:solidFill>
                    <a:sysClr val="windowText" lastClr="000000"/>
                  </a:solidFill>
                  <a:effectLst/>
                  <a:uLnTx/>
                  <a:uFillTx/>
                </a:rPr>
                <a:t>CH2</a:t>
              </a:r>
              <a:endParaRPr kumimoji="0" lang="zh-TW" altLang="en-US" sz="1400" b="1" i="0" u="none" strike="noStrike" kern="0" cap="none" spc="0" normalizeH="0" baseline="0" noProof="0" dirty="0">
                <a:ln>
                  <a:noFill/>
                </a:ln>
                <a:solidFill>
                  <a:sysClr val="windowText" lastClr="000000"/>
                </a:solidFill>
                <a:effectLst/>
                <a:uLnTx/>
                <a:uFillTx/>
              </a:endParaRPr>
            </a:p>
          </p:txBody>
        </p:sp>
        <p:sp>
          <p:nvSpPr>
            <p:cNvPr id="102" name="文字方塊 50"/>
            <p:cNvSpPr txBox="1"/>
            <p:nvPr/>
          </p:nvSpPr>
          <p:spPr>
            <a:xfrm>
              <a:off x="8244408" y="2863969"/>
              <a:ext cx="5760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1" i="0" u="none" strike="noStrike" kern="0" cap="none" spc="0" normalizeH="0" baseline="0" noProof="0" dirty="0" smtClean="0">
                  <a:ln>
                    <a:noFill/>
                  </a:ln>
                  <a:solidFill>
                    <a:sysClr val="windowText" lastClr="000000"/>
                  </a:solidFill>
                  <a:effectLst/>
                  <a:uLnTx/>
                  <a:uFillTx/>
                </a:rPr>
                <a:t>VMM</a:t>
              </a:r>
              <a:endParaRPr kumimoji="0" lang="zh-TW" altLang="en-US" sz="1200" b="1" i="0" u="none" strike="noStrike" kern="0" cap="none" spc="0" normalizeH="0" baseline="0" noProof="0" dirty="0">
                <a:ln>
                  <a:noFill/>
                </a:ln>
                <a:solidFill>
                  <a:sysClr val="windowText" lastClr="000000"/>
                </a:solidFill>
                <a:effectLst/>
                <a:uLnTx/>
                <a:uFillTx/>
              </a:endParaRPr>
            </a:p>
          </p:txBody>
        </p:sp>
      </p:grpSp>
      <p:sp>
        <p:nvSpPr>
          <p:cNvPr id="103" name="矩形 15"/>
          <p:cNvSpPr/>
          <p:nvPr/>
        </p:nvSpPr>
        <p:spPr>
          <a:xfrm>
            <a:off x="4355976" y="5186868"/>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VF2</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04" name="矩形 15"/>
          <p:cNvSpPr/>
          <p:nvPr/>
        </p:nvSpPr>
        <p:spPr>
          <a:xfrm>
            <a:off x="5148064" y="5186868"/>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VF3</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05" name="矩形 15"/>
          <p:cNvSpPr/>
          <p:nvPr/>
        </p:nvSpPr>
        <p:spPr>
          <a:xfrm>
            <a:off x="5868144" y="5186868"/>
            <a:ext cx="504056" cy="25202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Calibri"/>
                <a:ea typeface="新細明體"/>
                <a:cs typeface="+mn-cs"/>
              </a:rPr>
              <a:t>VF4</a:t>
            </a:r>
            <a:endParaRPr kumimoji="0" lang="zh-TW" altLang="en-US" sz="12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cxnSp>
        <p:nvCxnSpPr>
          <p:cNvPr id="106" name="直線單箭頭接點 37"/>
          <p:cNvCxnSpPr>
            <a:stCxn id="89" idx="2"/>
            <a:endCxn id="103" idx="0"/>
          </p:cNvCxnSpPr>
          <p:nvPr/>
        </p:nvCxnSpPr>
        <p:spPr>
          <a:xfrm flipH="1">
            <a:off x="4608004" y="3080405"/>
            <a:ext cx="216024" cy="2106463"/>
          </a:xfrm>
          <a:prstGeom prst="straightConnector1">
            <a:avLst/>
          </a:prstGeom>
          <a:noFill/>
          <a:ln w="12700" cap="flat" cmpd="sng" algn="ctr">
            <a:solidFill>
              <a:sysClr val="windowText" lastClr="000000"/>
            </a:solidFill>
            <a:prstDash val="dash"/>
            <a:headEnd type="triangle"/>
            <a:tailEnd type="triangle"/>
          </a:ln>
          <a:effectLst/>
        </p:spPr>
      </p:cxnSp>
      <p:cxnSp>
        <p:nvCxnSpPr>
          <p:cNvPr id="107" name="直線單箭頭接點 37"/>
          <p:cNvCxnSpPr>
            <a:stCxn id="99" idx="2"/>
            <a:endCxn id="104" idx="0"/>
          </p:cNvCxnSpPr>
          <p:nvPr/>
        </p:nvCxnSpPr>
        <p:spPr>
          <a:xfrm flipH="1">
            <a:off x="5400092" y="3080405"/>
            <a:ext cx="1224136" cy="2106463"/>
          </a:xfrm>
          <a:prstGeom prst="straightConnector1">
            <a:avLst/>
          </a:prstGeom>
          <a:noFill/>
          <a:ln w="12700" cap="flat" cmpd="sng" algn="ctr">
            <a:solidFill>
              <a:sysClr val="windowText" lastClr="000000"/>
            </a:solidFill>
            <a:prstDash val="dash"/>
            <a:headEnd type="triangle"/>
            <a:tailEnd type="triangle"/>
          </a:ln>
          <a:effectLst/>
        </p:spPr>
      </p:cxnSp>
      <p:cxnSp>
        <p:nvCxnSpPr>
          <p:cNvPr id="108" name="直線單箭頭接點 37"/>
          <p:cNvCxnSpPr>
            <a:stCxn id="100" idx="2"/>
            <a:endCxn id="105" idx="0"/>
          </p:cNvCxnSpPr>
          <p:nvPr/>
        </p:nvCxnSpPr>
        <p:spPr>
          <a:xfrm flipH="1">
            <a:off x="6120172" y="3080405"/>
            <a:ext cx="1368152" cy="2106463"/>
          </a:xfrm>
          <a:prstGeom prst="straightConnector1">
            <a:avLst/>
          </a:prstGeom>
          <a:noFill/>
          <a:ln w="12700" cap="flat" cmpd="sng" algn="ctr">
            <a:solidFill>
              <a:sysClr val="windowText" lastClr="000000"/>
            </a:solidFill>
            <a:prstDash val="dash"/>
            <a:headEnd type="triangle"/>
            <a:tailEnd type="triangle"/>
          </a:ln>
          <a:effectLst/>
        </p:spPr>
      </p:cxnSp>
      <p:cxnSp>
        <p:nvCxnSpPr>
          <p:cNvPr id="109" name="直線單箭頭接點 37"/>
          <p:cNvCxnSpPr>
            <a:stCxn id="77" idx="2"/>
            <a:endCxn id="72" idx="0"/>
          </p:cNvCxnSpPr>
          <p:nvPr/>
        </p:nvCxnSpPr>
        <p:spPr>
          <a:xfrm>
            <a:off x="1877900" y="3492708"/>
            <a:ext cx="1145928" cy="1669189"/>
          </a:xfrm>
          <a:prstGeom prst="straightConnector1">
            <a:avLst/>
          </a:prstGeom>
          <a:noFill/>
          <a:ln w="12700" cap="flat" cmpd="sng" algn="ctr">
            <a:solidFill>
              <a:sysClr val="windowText" lastClr="000000"/>
            </a:solidFill>
            <a:prstDash val="dash"/>
            <a:headEnd type="triangle"/>
            <a:tailEnd type="triangle"/>
          </a:ln>
          <a:effectLst/>
        </p:spPr>
      </p:cxnSp>
      <p:cxnSp>
        <p:nvCxnSpPr>
          <p:cNvPr id="110" name="Straight Arrow Connector 109"/>
          <p:cNvCxnSpPr>
            <a:stCxn id="73" idx="0"/>
          </p:cNvCxnSpPr>
          <p:nvPr/>
        </p:nvCxnSpPr>
        <p:spPr>
          <a:xfrm flipV="1">
            <a:off x="3887924" y="3152413"/>
            <a:ext cx="720080" cy="2034455"/>
          </a:xfrm>
          <a:prstGeom prst="straightConnector1">
            <a:avLst/>
          </a:prstGeom>
          <a:noFill/>
          <a:ln w="38100" cap="flat" cmpd="sng" algn="ctr">
            <a:solidFill>
              <a:srgbClr val="FF0000">
                <a:alpha val="80000"/>
              </a:srgbClr>
            </a:solidFill>
            <a:prstDash val="solid"/>
            <a:tailEnd type="arrow"/>
          </a:ln>
          <a:effectLst>
            <a:outerShdw blurRad="40000" dist="23000" dir="5400000" rotWithShape="0">
              <a:srgbClr val="000000">
                <a:alpha val="35000"/>
              </a:srgbClr>
            </a:outerShdw>
          </a:effectLst>
        </p:spPr>
      </p:cxnSp>
      <p:cxnSp>
        <p:nvCxnSpPr>
          <p:cNvPr id="111" name="Straight Arrow Connector 110"/>
          <p:cNvCxnSpPr>
            <a:stCxn id="73" idx="0"/>
          </p:cNvCxnSpPr>
          <p:nvPr/>
        </p:nvCxnSpPr>
        <p:spPr>
          <a:xfrm flipV="1">
            <a:off x="3887924" y="3656469"/>
            <a:ext cx="2232248" cy="1530399"/>
          </a:xfrm>
          <a:prstGeom prst="straightConnector1">
            <a:avLst/>
          </a:prstGeom>
          <a:noFill/>
          <a:ln w="38100" cap="flat" cmpd="sng" algn="ctr">
            <a:solidFill>
              <a:srgbClr val="FF0000">
                <a:alpha val="80000"/>
              </a:srgbClr>
            </a:solidFill>
            <a:prstDash val="solid"/>
            <a:tailEnd type="arrow"/>
          </a:ln>
          <a:effectLst>
            <a:outerShdw blurRad="40000" dist="23000" dir="5400000" rotWithShape="0">
              <a:srgbClr val="000000">
                <a:alpha val="35000"/>
              </a:srgbClr>
            </a:outerShdw>
          </a:effectLst>
        </p:spPr>
      </p:cxnSp>
      <p:cxnSp>
        <p:nvCxnSpPr>
          <p:cNvPr id="112" name="Straight Arrow Connector 111"/>
          <p:cNvCxnSpPr>
            <a:stCxn id="73" idx="3"/>
            <a:endCxn id="104" idx="1"/>
          </p:cNvCxnSpPr>
          <p:nvPr/>
        </p:nvCxnSpPr>
        <p:spPr>
          <a:xfrm>
            <a:off x="4139952" y="5312882"/>
            <a:ext cx="1008112" cy="0"/>
          </a:xfrm>
          <a:prstGeom prst="straightConnector1">
            <a:avLst/>
          </a:prstGeom>
          <a:noFill/>
          <a:ln w="38100" cap="flat" cmpd="sng" algn="ctr">
            <a:solidFill>
              <a:srgbClr val="FF0000">
                <a:alpha val="80000"/>
              </a:srgbClr>
            </a:solidFill>
            <a:prstDash val="solid"/>
            <a:tailEnd type="arrow"/>
          </a:ln>
          <a:effectLst>
            <a:outerShdw blurRad="40000" dist="23000" dir="5400000" rotWithShape="0">
              <a:srgbClr val="000000">
                <a:alpha val="35000"/>
              </a:srgbClr>
            </a:outerShdw>
          </a:effectLst>
        </p:spPr>
      </p:cxnSp>
      <p:cxnSp>
        <p:nvCxnSpPr>
          <p:cNvPr id="113" name="Straight Arrow Connector 112"/>
          <p:cNvCxnSpPr>
            <a:stCxn id="73" idx="0"/>
            <a:endCxn id="76" idx="2"/>
          </p:cNvCxnSpPr>
          <p:nvPr/>
        </p:nvCxnSpPr>
        <p:spPr>
          <a:xfrm flipH="1" flipV="1">
            <a:off x="1871700" y="3636724"/>
            <a:ext cx="2016224" cy="1550144"/>
          </a:xfrm>
          <a:prstGeom prst="straightConnector1">
            <a:avLst/>
          </a:prstGeom>
          <a:noFill/>
          <a:ln w="38100" cap="flat" cmpd="sng" algn="ctr">
            <a:solidFill>
              <a:srgbClr val="FF0000">
                <a:alpha val="80000"/>
              </a:srgbClr>
            </a:solidFill>
            <a:prstDash val="solid"/>
            <a:tailEnd type="arrow"/>
          </a:ln>
          <a:effectLst>
            <a:outerShdw blurRad="40000" dist="23000" dir="5400000" rotWithShape="0">
              <a:srgbClr val="000000">
                <a:alpha val="35000"/>
              </a:srgbClr>
            </a:outerShdw>
          </a:effectLst>
        </p:spPr>
      </p:cxnSp>
      <p:grpSp>
        <p:nvGrpSpPr>
          <p:cNvPr id="114" name="Group 113"/>
          <p:cNvGrpSpPr/>
          <p:nvPr/>
        </p:nvGrpSpPr>
        <p:grpSpPr>
          <a:xfrm>
            <a:off x="7153315" y="5069797"/>
            <a:ext cx="1766550" cy="865385"/>
            <a:chOff x="7062938" y="5355214"/>
            <a:chExt cx="1766550" cy="865385"/>
          </a:xfrm>
        </p:grpSpPr>
        <p:cxnSp>
          <p:nvCxnSpPr>
            <p:cNvPr id="115" name="直線單箭頭接點 37"/>
            <p:cNvCxnSpPr/>
            <p:nvPr/>
          </p:nvCxnSpPr>
          <p:spPr>
            <a:xfrm flipH="1">
              <a:off x="7128284" y="5355214"/>
              <a:ext cx="1215616" cy="0"/>
            </a:xfrm>
            <a:prstGeom prst="straightConnector1">
              <a:avLst/>
            </a:prstGeom>
            <a:noFill/>
            <a:ln w="12700" cap="flat" cmpd="sng" algn="ctr">
              <a:solidFill>
                <a:sysClr val="windowText" lastClr="000000"/>
              </a:solidFill>
              <a:prstDash val="dash"/>
              <a:headEnd type="triangle"/>
              <a:tailEnd type="triangle"/>
            </a:ln>
            <a:effectLst/>
          </p:spPr>
        </p:cxnSp>
        <p:sp>
          <p:nvSpPr>
            <p:cNvPr id="116" name="TextBox 115"/>
            <p:cNvSpPr txBox="1"/>
            <p:nvPr/>
          </p:nvSpPr>
          <p:spPr>
            <a:xfrm>
              <a:off x="7062938" y="5456257"/>
              <a:ext cx="160061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Device assignment</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17" name="Straight Arrow Connector 116"/>
            <p:cNvCxnSpPr/>
            <p:nvPr/>
          </p:nvCxnSpPr>
          <p:spPr>
            <a:xfrm>
              <a:off x="7128284" y="5874753"/>
              <a:ext cx="1008112" cy="0"/>
            </a:xfrm>
            <a:prstGeom prst="straightConnector1">
              <a:avLst/>
            </a:prstGeom>
            <a:noFill/>
            <a:ln w="38100" cap="flat" cmpd="sng" algn="ctr">
              <a:solidFill>
                <a:srgbClr val="FF0000">
                  <a:alpha val="80000"/>
                </a:srgbClr>
              </a:solidFill>
              <a:prstDash val="solid"/>
              <a:tailEnd type="arrow"/>
            </a:ln>
            <a:effectLst>
              <a:outerShdw blurRad="40000" dist="23000" dir="5400000" rotWithShape="0">
                <a:srgbClr val="000000">
                  <a:alpha val="35000"/>
                </a:srgbClr>
              </a:outerShdw>
            </a:effectLst>
          </p:spPr>
        </p:cxnSp>
        <p:sp>
          <p:nvSpPr>
            <p:cNvPr id="118" name="TextBox 117"/>
            <p:cNvSpPr txBox="1"/>
            <p:nvPr/>
          </p:nvSpPr>
          <p:spPr>
            <a:xfrm>
              <a:off x="7081819" y="5943600"/>
              <a:ext cx="174766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Unauthorized Access</a:t>
              </a:r>
              <a:endParaRPr kumimoji="0" lang="en-US" sz="1200" b="0" i="0" u="none" strike="noStrike" kern="0" cap="none" spc="0" normalizeH="0" baseline="0" noProof="0" dirty="0">
                <a:ln>
                  <a:noFill/>
                </a:ln>
                <a:solidFill>
                  <a:sysClr val="windowText" lastClr="000000"/>
                </a:solidFill>
                <a:effectLst/>
                <a:uLnTx/>
                <a:uFillTx/>
              </a:endParaRPr>
            </a:p>
          </p:txBody>
        </p:sp>
      </p:grpSp>
      <p:sp>
        <p:nvSpPr>
          <p:cNvPr id="119" name="TextBox 118"/>
          <p:cNvSpPr txBox="1"/>
          <p:nvPr/>
        </p:nvSpPr>
        <p:spPr>
          <a:xfrm>
            <a:off x="3443728" y="4373088"/>
            <a:ext cx="225235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lumMod val="75000"/>
                  </a:sysClr>
                </a:solidFill>
                <a:effectLst/>
                <a:uLnTx/>
                <a:uFillTx/>
              </a:rPr>
              <a:t>PCIe</a:t>
            </a:r>
            <a:r>
              <a:rPr kumimoji="0" lang="en-US" sz="1800" b="0" i="0" u="none" strike="noStrike" kern="0" cap="none" spc="0" normalizeH="0" baseline="0" noProof="0" dirty="0" smtClean="0">
                <a:ln>
                  <a:noFill/>
                </a:ln>
                <a:solidFill>
                  <a:sysClr val="window" lastClr="FFFFFF">
                    <a:lumMod val="75000"/>
                  </a:sysClr>
                </a:solidFill>
                <a:effectLst/>
                <a:uLnTx/>
                <a:uFillTx/>
              </a:rPr>
              <a:t> Switch Fabric</a:t>
            </a:r>
            <a:endParaRPr kumimoji="0" lang="en-US" sz="1800" b="0" i="0" u="none" strike="noStrike" kern="0" cap="none" spc="0" normalizeH="0" baseline="0" noProof="0" dirty="0">
              <a:ln>
                <a:noFill/>
              </a:ln>
              <a:solidFill>
                <a:sysClr val="window" lastClr="FFFFFF">
                  <a:lumMod val="75000"/>
                </a:sysClr>
              </a:solidFill>
              <a:effectLst/>
              <a:uLnTx/>
              <a:uFillTx/>
            </a:endParaRPr>
          </a:p>
        </p:txBody>
      </p:sp>
      <p:sp>
        <p:nvSpPr>
          <p:cNvPr id="120" name="TextBox 119"/>
          <p:cNvSpPr txBox="1"/>
          <p:nvPr/>
        </p:nvSpPr>
        <p:spPr>
          <a:xfrm>
            <a:off x="1163365" y="5973282"/>
            <a:ext cx="715462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VF1 is assigned to VM1 in CH1, but it can screw multiple memory areas. </a:t>
            </a:r>
            <a:endParaRPr kumimoji="0" lang="en-US" sz="1600" b="0" i="0" u="none" strike="noStrike" kern="0" cap="none" spc="0" normalizeH="0" baseline="0" noProof="0" dirty="0">
              <a:ln>
                <a:noFill/>
              </a:ln>
              <a:solidFill>
                <a:sysClr val="windowText" lastClr="000000"/>
              </a:solidFill>
              <a:effectLst/>
              <a:uLnTx/>
              <a:uFillTx/>
            </a:endParaRPr>
          </a:p>
        </p:txBody>
      </p:sp>
      <p:pic>
        <p:nvPicPr>
          <p:cNvPr id="121" name="Picture 1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502" y="5947882"/>
            <a:ext cx="371401" cy="374732"/>
          </a:xfrm>
          <a:prstGeom prst="rect">
            <a:avLst/>
          </a:prstGeom>
        </p:spPr>
      </p:pic>
    </p:spTree>
    <p:extLst>
      <p:ext uri="{BB962C8B-B14F-4D97-AF65-F5344CB8AC3E}">
        <p14:creationId xmlns:p14="http://schemas.microsoft.com/office/powerpoint/2010/main" val="3358623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a:t>
            </a:r>
            <a:r>
              <a:rPr lang="en-US" dirty="0" smtClean="0"/>
              <a:t>Guarantees</a:t>
            </a:r>
            <a:endParaRPr lang="en-US" dirty="0"/>
          </a:p>
        </p:txBody>
      </p:sp>
      <p:sp>
        <p:nvSpPr>
          <p:cNvPr id="5" name="Content Placeholder 4"/>
          <p:cNvSpPr>
            <a:spLocks noGrp="1"/>
          </p:cNvSpPr>
          <p:nvPr>
            <p:ph idx="1"/>
          </p:nvPr>
        </p:nvSpPr>
        <p:spPr/>
        <p:txBody>
          <a:bodyPr/>
          <a:lstStyle/>
          <a:p>
            <a:pPr>
              <a:lnSpc>
                <a:spcPct val="80000"/>
              </a:lnSpc>
            </a:pPr>
            <a:r>
              <a:rPr lang="en-US" dirty="0"/>
              <a:t>Intra-</a:t>
            </a:r>
            <a:r>
              <a:rPr lang="en-US" dirty="0" smtClean="0"/>
              <a:t>Host</a:t>
            </a:r>
            <a:endParaRPr lang="en-US" dirty="0"/>
          </a:p>
          <a:p>
            <a:pPr lvl="1">
              <a:lnSpc>
                <a:spcPct val="80000"/>
              </a:lnSpc>
            </a:pPr>
            <a:r>
              <a:rPr lang="en-US" dirty="0"/>
              <a:t>A VF assigned to a VM can only access to memory assigned to the VM. Accessing other VMs is blocked </a:t>
            </a:r>
            <a:r>
              <a:rPr lang="en-US" u="sng" dirty="0"/>
              <a:t>host’s IOMMU</a:t>
            </a:r>
          </a:p>
          <a:p>
            <a:pPr>
              <a:lnSpc>
                <a:spcPct val="80000"/>
              </a:lnSpc>
            </a:pPr>
            <a:r>
              <a:rPr lang="en-US" dirty="0" smtClean="0"/>
              <a:t>Inter-Host:</a:t>
            </a:r>
            <a:endParaRPr lang="en-US" dirty="0"/>
          </a:p>
          <a:p>
            <a:pPr lvl="1">
              <a:lnSpc>
                <a:spcPct val="80000"/>
              </a:lnSpc>
            </a:pPr>
            <a:r>
              <a:rPr lang="en-US" dirty="0"/>
              <a:t>A VF can only access the CH it belongs </a:t>
            </a:r>
            <a:r>
              <a:rPr lang="en-US" dirty="0" smtClean="0"/>
              <a:t>to. </a:t>
            </a:r>
            <a:r>
              <a:rPr lang="en-US" dirty="0"/>
              <a:t>Accessing other hosts is blocked by </a:t>
            </a:r>
            <a:r>
              <a:rPr lang="en-US" dirty="0" smtClean="0"/>
              <a:t>other </a:t>
            </a:r>
            <a:r>
              <a:rPr lang="en-US" u="sng" dirty="0" smtClean="0"/>
              <a:t>CH’s IOMMU</a:t>
            </a:r>
            <a:endParaRPr lang="en-US" u="sng" dirty="0"/>
          </a:p>
          <a:p>
            <a:pPr>
              <a:lnSpc>
                <a:spcPct val="80000"/>
              </a:lnSpc>
            </a:pPr>
            <a:r>
              <a:rPr lang="en-US" dirty="0" smtClean="0"/>
              <a:t>Inter</a:t>
            </a:r>
            <a:r>
              <a:rPr lang="en-US" dirty="0"/>
              <a:t>-VF / inter-</a:t>
            </a:r>
            <a:r>
              <a:rPr lang="en-US" dirty="0" smtClean="0"/>
              <a:t>device</a:t>
            </a:r>
            <a:endParaRPr lang="en-US" dirty="0"/>
          </a:p>
          <a:p>
            <a:pPr lvl="1">
              <a:lnSpc>
                <a:spcPct val="80000"/>
              </a:lnSpc>
            </a:pPr>
            <a:r>
              <a:rPr lang="en-US" dirty="0"/>
              <a:t>A VF can not write to other VF’s registers.  </a:t>
            </a:r>
          </a:p>
          <a:p>
            <a:pPr lvl="1">
              <a:lnSpc>
                <a:spcPct val="80000"/>
              </a:lnSpc>
            </a:pPr>
            <a:r>
              <a:rPr lang="en-US" dirty="0"/>
              <a:t>Isolate by </a:t>
            </a:r>
            <a:r>
              <a:rPr lang="en-US" u="sng" dirty="0" smtClean="0"/>
              <a:t>MH’s IOMMU.</a:t>
            </a:r>
            <a:endParaRPr lang="en-US" dirty="0"/>
          </a:p>
          <a:p>
            <a:pPr>
              <a:lnSpc>
                <a:spcPct val="80000"/>
              </a:lnSpc>
            </a:pPr>
            <a:r>
              <a:rPr lang="en-US" dirty="0"/>
              <a:t>Compromised </a:t>
            </a:r>
            <a:r>
              <a:rPr lang="en-US" dirty="0" smtClean="0"/>
              <a:t>CH</a:t>
            </a:r>
            <a:endParaRPr lang="en-US" dirty="0"/>
          </a:p>
          <a:p>
            <a:pPr lvl="1">
              <a:lnSpc>
                <a:spcPct val="80000"/>
              </a:lnSpc>
            </a:pPr>
            <a:r>
              <a:rPr lang="en-US" dirty="0"/>
              <a:t>Not allow to touch other CH’s memory nor MH </a:t>
            </a:r>
          </a:p>
          <a:p>
            <a:pPr lvl="1">
              <a:lnSpc>
                <a:spcPct val="80000"/>
              </a:lnSpc>
            </a:pPr>
            <a:r>
              <a:rPr lang="en-US" dirty="0"/>
              <a:t>Blocked by other </a:t>
            </a:r>
            <a:r>
              <a:rPr lang="en-US" u="sng" dirty="0"/>
              <a:t>CH/MH’s IOMMU</a:t>
            </a:r>
          </a:p>
        </p:txBody>
      </p:sp>
      <p:sp>
        <p:nvSpPr>
          <p:cNvPr id="6" name="TextBox 5"/>
          <p:cNvSpPr txBox="1"/>
          <p:nvPr/>
        </p:nvSpPr>
        <p:spPr>
          <a:xfrm>
            <a:off x="1357489" y="3076575"/>
            <a:ext cx="6547555" cy="954107"/>
          </a:xfrm>
          <a:prstGeom prst="rect">
            <a:avLst/>
          </a:prstGeom>
          <a:solidFill>
            <a:schemeClr val="bg1">
              <a:lumMod val="95000"/>
            </a:schemeClr>
          </a:solidFill>
          <a:ln>
            <a:solidFill>
              <a:srgbClr val="008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1D6EA7"/>
                </a:solidFill>
                <a:latin typeface="Corbel" pitchFamily="34" charset="0"/>
                <a:ea typeface="+mj-ea"/>
                <a:cs typeface="華康粗黑體" charset="0"/>
              </a:rPr>
              <a:t>Global address </a:t>
            </a:r>
            <a:r>
              <a:rPr lang="en-US" sz="2800" b="1" dirty="0">
                <a:solidFill>
                  <a:srgbClr val="1D6EA7"/>
                </a:solidFill>
                <a:latin typeface="Corbel" pitchFamily="34" charset="0"/>
                <a:ea typeface="+mj-ea"/>
                <a:cs typeface="華康粗黑體" charset="0"/>
              </a:rPr>
              <a:t>s</a:t>
            </a:r>
            <a:r>
              <a:rPr lang="en-US" sz="2800" b="1" dirty="0" smtClean="0">
                <a:solidFill>
                  <a:srgbClr val="1D6EA7"/>
                </a:solidFill>
                <a:latin typeface="Corbel" pitchFamily="34" charset="0"/>
                <a:ea typeface="+mj-ea"/>
                <a:cs typeface="華康粗黑體" charset="0"/>
              </a:rPr>
              <a:t>pace for resource sharing is secure and efficient!</a:t>
            </a:r>
            <a:endParaRPr lang="en-US" sz="2800" b="1" dirty="0">
              <a:solidFill>
                <a:srgbClr val="1D6EA7"/>
              </a:solidFill>
              <a:latin typeface="Corbel" pitchFamily="34" charset="0"/>
              <a:ea typeface="+mj-ea"/>
              <a:cs typeface="華康粗黑體" charset="0"/>
            </a:endParaRPr>
          </a:p>
        </p:txBody>
      </p:sp>
    </p:spTree>
    <p:extLst>
      <p:ext uri="{BB962C8B-B14F-4D97-AF65-F5344CB8AC3E}">
        <p14:creationId xmlns:p14="http://schemas.microsoft.com/office/powerpoint/2010/main" val="178598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Inter-Host Communication</a:t>
            </a:r>
            <a:endParaRPr lang="en-US" dirty="0"/>
          </a:p>
        </p:txBody>
      </p:sp>
      <p:sp>
        <p:nvSpPr>
          <p:cNvPr id="3" name="Text Placeholder 2"/>
          <p:cNvSpPr>
            <a:spLocks noGrp="1"/>
          </p:cNvSpPr>
          <p:nvPr>
            <p:ph type="body" idx="1"/>
          </p:nvPr>
        </p:nvSpPr>
        <p:spPr/>
        <p:txBody>
          <a:bodyPr/>
          <a:lstStyle/>
          <a:p>
            <a:r>
              <a:rPr lang="en-US" dirty="0" smtClean="0"/>
              <a:t>Topic: Marlin Top-of-Rack Switch, Ether Over </a:t>
            </a:r>
            <a:r>
              <a:rPr lang="en-US" dirty="0" err="1" smtClean="0"/>
              <a:t>PCIe</a:t>
            </a:r>
            <a:r>
              <a:rPr lang="en-US" dirty="0" smtClean="0"/>
              <a:t> (EOP)</a:t>
            </a:r>
          </a:p>
          <a:p>
            <a:r>
              <a:rPr lang="en-US" dirty="0" smtClean="0"/>
              <a:t>CMMC (Cross Machine Memory Copying), High </a:t>
            </a:r>
            <a:r>
              <a:rPr lang="en-US" dirty="0"/>
              <a:t>A</a:t>
            </a:r>
            <a:r>
              <a:rPr lang="en-US" dirty="0" smtClean="0"/>
              <a:t>vailability</a:t>
            </a:r>
            <a:endParaRPr lang="en-US" dirty="0"/>
          </a:p>
        </p:txBody>
      </p:sp>
    </p:spTree>
    <p:extLst>
      <p:ext uri="{BB962C8B-B14F-4D97-AF65-F5344CB8AC3E}">
        <p14:creationId xmlns:p14="http://schemas.microsoft.com/office/powerpoint/2010/main" val="4101488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Marlin TOR switch</a:t>
            </a:r>
            <a:endParaRPr lang="en-US" dirty="0"/>
          </a:p>
        </p:txBody>
      </p:sp>
      <p:sp>
        <p:nvSpPr>
          <p:cNvPr id="244" name="Content Placeholder 6"/>
          <p:cNvSpPr>
            <a:spLocks noGrp="1"/>
          </p:cNvSpPr>
          <p:nvPr>
            <p:ph idx="1"/>
          </p:nvPr>
        </p:nvSpPr>
        <p:spPr>
          <a:xfrm>
            <a:off x="316151" y="5288995"/>
            <a:ext cx="8785225" cy="1226603"/>
          </a:xfrm>
        </p:spPr>
        <p:txBody>
          <a:bodyPr/>
          <a:lstStyle/>
          <a:p>
            <a:pPr>
              <a:lnSpc>
                <a:spcPct val="80000"/>
              </a:lnSpc>
            </a:pPr>
            <a:r>
              <a:rPr lang="en-US" sz="2800" dirty="0"/>
              <a:t>Each host has 2 interfaces: </a:t>
            </a:r>
            <a:r>
              <a:rPr lang="en-US" sz="2800" dirty="0">
                <a:solidFill>
                  <a:srgbClr val="284DFF"/>
                </a:solidFill>
              </a:rPr>
              <a:t>inter-rack</a:t>
            </a:r>
            <a:r>
              <a:rPr lang="en-US" sz="2800" dirty="0"/>
              <a:t> and </a:t>
            </a:r>
            <a:r>
              <a:rPr lang="en-US" sz="2800" dirty="0">
                <a:solidFill>
                  <a:srgbClr val="FF6600"/>
                </a:solidFill>
              </a:rPr>
              <a:t>inter-host</a:t>
            </a:r>
            <a:r>
              <a:rPr lang="en-US" sz="2800" dirty="0"/>
              <a:t> </a:t>
            </a:r>
          </a:p>
          <a:p>
            <a:pPr>
              <a:lnSpc>
                <a:spcPct val="80000"/>
              </a:lnSpc>
            </a:pPr>
            <a:r>
              <a:rPr lang="en-US" sz="2800" dirty="0" smtClean="0"/>
              <a:t>Inter-Rack traffic goes through Ethernet SRIOV device</a:t>
            </a:r>
          </a:p>
          <a:p>
            <a:pPr>
              <a:lnSpc>
                <a:spcPct val="80000"/>
              </a:lnSpc>
            </a:pPr>
            <a:r>
              <a:rPr lang="en-US" sz="2800" dirty="0" smtClean="0"/>
              <a:t>Intra-Rack</a:t>
            </a:r>
            <a:r>
              <a:rPr lang="en-US" sz="2800" dirty="0"/>
              <a:t> </a:t>
            </a:r>
            <a:r>
              <a:rPr lang="en-US" sz="2800" dirty="0" smtClean="0"/>
              <a:t>(Inter-Host) traffic goes through </a:t>
            </a:r>
            <a:r>
              <a:rPr lang="en-US" sz="2800" dirty="0" err="1" smtClean="0"/>
              <a:t>PCIe</a:t>
            </a:r>
            <a:endParaRPr lang="en-US" sz="2800" dirty="0" smtClean="0"/>
          </a:p>
        </p:txBody>
      </p:sp>
      <p:pic>
        <p:nvPicPr>
          <p:cNvPr id="246" name="Picture 245" descr="tor.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4022" y="1270000"/>
            <a:ext cx="8866390" cy="3889022"/>
          </a:xfrm>
          <a:prstGeom prst="rect">
            <a:avLst/>
          </a:prstGeom>
        </p:spPr>
      </p:pic>
      <p:grpSp>
        <p:nvGrpSpPr>
          <p:cNvPr id="225" name="Group 224"/>
          <p:cNvGrpSpPr/>
          <p:nvPr/>
        </p:nvGrpSpPr>
        <p:grpSpPr>
          <a:xfrm>
            <a:off x="3283589" y="2533426"/>
            <a:ext cx="4209411" cy="1644874"/>
            <a:chOff x="3283589" y="2533426"/>
            <a:chExt cx="4209411" cy="1644874"/>
          </a:xfrm>
        </p:grpSpPr>
        <p:grpSp>
          <p:nvGrpSpPr>
            <p:cNvPr id="29" name="Group 28"/>
            <p:cNvGrpSpPr/>
            <p:nvPr/>
          </p:nvGrpSpPr>
          <p:grpSpPr>
            <a:xfrm>
              <a:off x="3283589" y="2533426"/>
              <a:ext cx="4209411" cy="1644874"/>
              <a:chOff x="3283589" y="2533426"/>
              <a:chExt cx="4209411" cy="1644874"/>
            </a:xfrm>
          </p:grpSpPr>
          <p:cxnSp>
            <p:nvCxnSpPr>
              <p:cNvPr id="20" name="Straight Arrow Connector 19"/>
              <p:cNvCxnSpPr/>
              <p:nvPr/>
            </p:nvCxnSpPr>
            <p:spPr>
              <a:xfrm>
                <a:off x="4000502" y="2533426"/>
                <a:ext cx="3492498" cy="705074"/>
              </a:xfrm>
              <a:prstGeom prst="straightConnector1">
                <a:avLst/>
              </a:prstGeom>
              <a:noFill/>
              <a:ln w="38100" cap="flat" cmpd="sng" algn="ctr">
                <a:solidFill>
                  <a:srgbClr val="284DFF"/>
                </a:solidFill>
                <a:prstDash val="solid"/>
                <a:headEnd type="triangle" w="lg" len="lg"/>
                <a:tailEnd type="triangle" w="lg" len="lg"/>
              </a:ln>
              <a:effectLst/>
            </p:spPr>
          </p:cxnSp>
          <p:cxnSp>
            <p:nvCxnSpPr>
              <p:cNvPr id="24" name="Straight Arrow Connector 23"/>
              <p:cNvCxnSpPr/>
              <p:nvPr/>
            </p:nvCxnSpPr>
            <p:spPr>
              <a:xfrm flipV="1">
                <a:off x="3283589" y="2946400"/>
                <a:ext cx="2748911" cy="1079500"/>
              </a:xfrm>
              <a:prstGeom prst="straightConnector1">
                <a:avLst/>
              </a:prstGeom>
              <a:noFill/>
              <a:ln w="38100" cap="flat" cmpd="sng" algn="ctr">
                <a:solidFill>
                  <a:srgbClr val="284DFF"/>
                </a:solidFill>
                <a:prstDash val="solid"/>
                <a:headEnd type="triangle" w="lg" len="lg"/>
                <a:tailEnd type="triangle" w="lg" len="lg"/>
              </a:ln>
              <a:effectLst/>
            </p:spPr>
          </p:cxnSp>
          <p:cxnSp>
            <p:nvCxnSpPr>
              <p:cNvPr id="27" name="Straight Arrow Connector 26"/>
              <p:cNvCxnSpPr/>
              <p:nvPr/>
            </p:nvCxnSpPr>
            <p:spPr>
              <a:xfrm flipV="1">
                <a:off x="5003800" y="3327400"/>
                <a:ext cx="2209800" cy="850900"/>
              </a:xfrm>
              <a:prstGeom prst="straightConnector1">
                <a:avLst/>
              </a:prstGeom>
              <a:noFill/>
              <a:ln w="38100" cap="flat" cmpd="sng" algn="ctr">
                <a:solidFill>
                  <a:srgbClr val="284DFF"/>
                </a:solidFill>
                <a:prstDash val="solid"/>
                <a:headEnd type="triangle" w="lg" len="lg"/>
                <a:tailEnd type="triangle" w="lg" len="lg"/>
              </a:ln>
              <a:effectLst/>
            </p:spPr>
          </p:cxnSp>
        </p:grpSp>
        <p:sp>
          <p:nvSpPr>
            <p:cNvPr id="224" name="TextBox 223"/>
            <p:cNvSpPr txBox="1"/>
            <p:nvPr/>
          </p:nvSpPr>
          <p:spPr>
            <a:xfrm>
              <a:off x="6189800" y="3656568"/>
              <a:ext cx="1069524" cy="369332"/>
            </a:xfrm>
            <a:prstGeom prst="rect">
              <a:avLst/>
            </a:prstGeom>
            <a:solidFill>
              <a:schemeClr val="bg1"/>
            </a:solidFill>
          </p:spPr>
          <p:txBody>
            <a:bodyPr wrap="none" rtlCol="0">
              <a:spAutoFit/>
            </a:bodyPr>
            <a:lstStyle/>
            <a:p>
              <a:pPr algn="l"/>
              <a:r>
                <a:rPr lang="en-US" b="1" dirty="0" smtClean="0">
                  <a:solidFill>
                    <a:srgbClr val="284DFF"/>
                  </a:solidFill>
                  <a:latin typeface="Corbel" pitchFamily="34" charset="0"/>
                </a:rPr>
                <a:t>Ethernet</a:t>
              </a:r>
            </a:p>
          </p:txBody>
        </p:sp>
      </p:grpSp>
      <p:grpSp>
        <p:nvGrpSpPr>
          <p:cNvPr id="31" name="Group 30"/>
          <p:cNvGrpSpPr/>
          <p:nvPr/>
        </p:nvGrpSpPr>
        <p:grpSpPr>
          <a:xfrm>
            <a:off x="3283589" y="2533426"/>
            <a:ext cx="2025765" cy="1492474"/>
            <a:chOff x="5143500" y="1066352"/>
            <a:chExt cx="2025765" cy="1492474"/>
          </a:xfrm>
        </p:grpSpPr>
        <p:grpSp>
          <p:nvGrpSpPr>
            <p:cNvPr id="17" name="Group 16"/>
            <p:cNvGrpSpPr/>
            <p:nvPr/>
          </p:nvGrpSpPr>
          <p:grpSpPr>
            <a:xfrm>
              <a:off x="5143500" y="1066352"/>
              <a:ext cx="1859911" cy="1492474"/>
              <a:chOff x="3283589" y="2533426"/>
              <a:chExt cx="1859911" cy="1492474"/>
            </a:xfrm>
          </p:grpSpPr>
          <p:cxnSp>
            <p:nvCxnSpPr>
              <p:cNvPr id="5" name="Straight Arrow Connector 4"/>
              <p:cNvCxnSpPr/>
              <p:nvPr/>
            </p:nvCxnSpPr>
            <p:spPr>
              <a:xfrm>
                <a:off x="3283589" y="2533426"/>
                <a:ext cx="0" cy="1492474"/>
              </a:xfrm>
              <a:prstGeom prst="straightConnector1">
                <a:avLst/>
              </a:prstGeom>
              <a:noFill/>
              <a:ln w="38100" cap="flat" cmpd="sng" algn="ctr">
                <a:solidFill>
                  <a:srgbClr val="FF6600"/>
                </a:solidFill>
                <a:prstDash val="solid"/>
                <a:headEnd type="triangle" w="lg" len="lg"/>
                <a:tailEnd type="triangle" w="lg" len="lg"/>
              </a:ln>
              <a:effectLst/>
            </p:spPr>
          </p:cxnSp>
          <p:cxnSp>
            <p:nvCxnSpPr>
              <p:cNvPr id="7" name="Straight Arrow Connector 6"/>
              <p:cNvCxnSpPr/>
              <p:nvPr/>
            </p:nvCxnSpPr>
            <p:spPr>
              <a:xfrm flipH="1">
                <a:off x="3283589" y="2533426"/>
                <a:ext cx="780412" cy="1390874"/>
              </a:xfrm>
              <a:prstGeom prst="straightConnector1">
                <a:avLst/>
              </a:prstGeom>
              <a:noFill/>
              <a:ln w="38100" cap="flat" cmpd="sng" algn="ctr">
                <a:solidFill>
                  <a:srgbClr val="FF6600"/>
                </a:solidFill>
                <a:prstDash val="solid"/>
                <a:headEnd type="triangle" w="lg" len="lg"/>
                <a:tailEnd type="triangle" w="lg" len="lg"/>
              </a:ln>
              <a:effectLst/>
            </p:spPr>
          </p:cxnSp>
          <p:cxnSp>
            <p:nvCxnSpPr>
              <p:cNvPr id="10" name="Straight Arrow Connector 9"/>
              <p:cNvCxnSpPr/>
              <p:nvPr/>
            </p:nvCxnSpPr>
            <p:spPr>
              <a:xfrm>
                <a:off x="3435989" y="2558826"/>
                <a:ext cx="1707511" cy="1390874"/>
              </a:xfrm>
              <a:prstGeom prst="straightConnector1">
                <a:avLst/>
              </a:prstGeom>
              <a:noFill/>
              <a:ln w="38100" cap="flat" cmpd="sng" algn="ctr">
                <a:solidFill>
                  <a:srgbClr val="FF6600"/>
                </a:solidFill>
                <a:prstDash val="solid"/>
                <a:headEnd type="triangle" w="lg" len="lg"/>
                <a:tailEnd type="triangle" w="lg" len="lg"/>
              </a:ln>
              <a:effectLst/>
            </p:spPr>
          </p:cxnSp>
          <p:cxnSp>
            <p:nvCxnSpPr>
              <p:cNvPr id="13" name="Straight Arrow Connector 12"/>
              <p:cNvCxnSpPr/>
              <p:nvPr/>
            </p:nvCxnSpPr>
            <p:spPr>
              <a:xfrm flipV="1">
                <a:off x="3949700" y="2558826"/>
                <a:ext cx="1193800" cy="1378174"/>
              </a:xfrm>
              <a:prstGeom prst="straightConnector1">
                <a:avLst/>
              </a:prstGeom>
              <a:noFill/>
              <a:ln w="38100" cap="flat" cmpd="sng" algn="ctr">
                <a:solidFill>
                  <a:srgbClr val="FF6600"/>
                </a:solidFill>
                <a:prstDash val="solid"/>
                <a:headEnd type="triangle" w="lg" len="lg"/>
                <a:tailEnd type="triangle" w="lg" len="lg"/>
              </a:ln>
              <a:effectLst/>
            </p:spPr>
          </p:cxnSp>
        </p:grpSp>
        <p:sp>
          <p:nvSpPr>
            <p:cNvPr id="30" name="TextBox 29"/>
            <p:cNvSpPr txBox="1"/>
            <p:nvPr/>
          </p:nvSpPr>
          <p:spPr>
            <a:xfrm>
              <a:off x="6529021" y="1474232"/>
              <a:ext cx="640244" cy="369332"/>
            </a:xfrm>
            <a:prstGeom prst="rect">
              <a:avLst/>
            </a:prstGeom>
            <a:noFill/>
          </p:spPr>
          <p:txBody>
            <a:bodyPr wrap="none" rtlCol="0">
              <a:spAutoFit/>
            </a:bodyPr>
            <a:lstStyle/>
            <a:p>
              <a:pPr algn="l"/>
              <a:r>
                <a:rPr lang="en-US" b="1" dirty="0" smtClean="0">
                  <a:solidFill>
                    <a:srgbClr val="FF6600"/>
                  </a:solidFill>
                  <a:latin typeface="Corbel" pitchFamily="34" charset="0"/>
                </a:rPr>
                <a:t>PCIe</a:t>
              </a:r>
            </a:p>
          </p:txBody>
        </p:sp>
      </p:grpSp>
    </p:spTree>
    <p:extLst>
      <p:ext uri="{BB962C8B-B14F-4D97-AF65-F5344CB8AC3E}">
        <p14:creationId xmlns:p14="http://schemas.microsoft.com/office/powerpoint/2010/main" val="789638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randombar(horizont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0000"/>
                </a:solidFill>
              </a:rPr>
              <a:t>HRDMA</a:t>
            </a:r>
            <a:r>
              <a:rPr lang="en-US" dirty="0"/>
              <a:t>: </a:t>
            </a:r>
            <a:r>
              <a:rPr lang="en-US" dirty="0" smtClean="0">
                <a:solidFill>
                  <a:srgbClr val="0000FF"/>
                </a:solidFill>
              </a:rPr>
              <a:t>H</a:t>
            </a:r>
            <a:r>
              <a:rPr lang="en-US" dirty="0" smtClean="0"/>
              <a:t>ardware-based </a:t>
            </a:r>
            <a:r>
              <a:rPr lang="en-US" dirty="0" smtClean="0">
                <a:solidFill>
                  <a:srgbClr val="0000FF"/>
                </a:solidFill>
              </a:rPr>
              <a:t>R</a:t>
            </a:r>
            <a:r>
              <a:rPr lang="en-US" dirty="0" smtClean="0"/>
              <a:t>emote </a:t>
            </a:r>
            <a:r>
              <a:rPr lang="en-US" dirty="0"/>
              <a:t>DMA </a:t>
            </a:r>
            <a:endParaRPr lang="en-US" dirty="0" smtClean="0"/>
          </a:p>
          <a:p>
            <a:pPr lvl="1"/>
            <a:r>
              <a:rPr lang="en-US" dirty="0" smtClean="0"/>
              <a:t>Move data from </a:t>
            </a:r>
            <a:r>
              <a:rPr lang="en-US" dirty="0"/>
              <a:t>one host’s memory to another host’s </a:t>
            </a:r>
            <a:r>
              <a:rPr lang="en-US" dirty="0" smtClean="0"/>
              <a:t>memory using the DMA engine in each CH </a:t>
            </a:r>
          </a:p>
          <a:p>
            <a:r>
              <a:rPr lang="en-US" dirty="0" smtClean="0"/>
              <a:t>How to support socket-based application? </a:t>
            </a:r>
          </a:p>
          <a:p>
            <a:pPr lvl="1"/>
            <a:r>
              <a:rPr lang="en-US" dirty="0" smtClean="0"/>
              <a:t>Ethernet </a:t>
            </a:r>
            <a:r>
              <a:rPr lang="en-US" dirty="0"/>
              <a:t>over </a:t>
            </a:r>
            <a:r>
              <a:rPr lang="en-US" dirty="0" err="1"/>
              <a:t>PCIe</a:t>
            </a:r>
            <a:r>
              <a:rPr lang="en-US" dirty="0"/>
              <a:t> (</a:t>
            </a:r>
            <a:r>
              <a:rPr lang="en-US" dirty="0">
                <a:solidFill>
                  <a:srgbClr val="FF0000"/>
                </a:solidFill>
              </a:rPr>
              <a:t>EOP</a:t>
            </a:r>
            <a:r>
              <a:rPr lang="en-US" dirty="0" smtClean="0"/>
              <a:t>)</a:t>
            </a:r>
          </a:p>
          <a:p>
            <a:pPr lvl="1"/>
            <a:r>
              <a:rPr lang="en-US" dirty="0" smtClean="0"/>
              <a:t>An pseudo Ethernet interface for socket applications </a:t>
            </a:r>
          </a:p>
          <a:p>
            <a:r>
              <a:rPr lang="en-US" dirty="0" smtClean="0"/>
              <a:t>How to have app-to-app zero copying? </a:t>
            </a:r>
          </a:p>
          <a:p>
            <a:pPr lvl="1"/>
            <a:r>
              <a:rPr lang="en-US" dirty="0" smtClean="0"/>
              <a:t>Cross</a:t>
            </a:r>
            <a:r>
              <a:rPr lang="en-US" dirty="0"/>
              <a:t>-Machine Memory Copying (</a:t>
            </a:r>
            <a:r>
              <a:rPr lang="en-US" dirty="0">
                <a:solidFill>
                  <a:srgbClr val="FF0000"/>
                </a:solidFill>
              </a:rPr>
              <a:t>CMMC</a:t>
            </a:r>
            <a:r>
              <a:rPr lang="en-US" dirty="0" smtClean="0"/>
              <a:t>)</a:t>
            </a:r>
            <a:endParaRPr lang="en-US" dirty="0"/>
          </a:p>
          <a:p>
            <a:pPr lvl="1"/>
            <a:r>
              <a:rPr lang="en-US" dirty="0"/>
              <a:t>From the address space of one process on one host to the address space of another process on another host</a:t>
            </a:r>
          </a:p>
          <a:p>
            <a:endParaRPr lang="en-US" dirty="0"/>
          </a:p>
        </p:txBody>
      </p:sp>
      <p:sp>
        <p:nvSpPr>
          <p:cNvPr id="4" name="Title 3"/>
          <p:cNvSpPr>
            <a:spLocks noGrp="1"/>
          </p:cNvSpPr>
          <p:nvPr>
            <p:ph type="title"/>
          </p:nvPr>
        </p:nvSpPr>
        <p:spPr/>
        <p:txBody>
          <a:bodyPr/>
          <a:lstStyle/>
          <a:p>
            <a:r>
              <a:rPr lang="en-US" dirty="0" smtClean="0"/>
              <a:t>Inter-Host Communication</a:t>
            </a:r>
            <a:endParaRPr lang="en-US" dirty="0"/>
          </a:p>
        </p:txBody>
      </p:sp>
    </p:spTree>
    <p:extLst>
      <p:ext uri="{BB962C8B-B14F-4D97-AF65-F5344CB8AC3E}">
        <p14:creationId xmlns:p14="http://schemas.microsoft.com/office/powerpoint/2010/main" val="7887818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63513"/>
            <a:ext cx="8496300" cy="719137"/>
          </a:xfrm>
        </p:spPr>
        <p:txBody>
          <a:bodyPr/>
          <a:lstStyle/>
          <a:p>
            <a:r>
              <a:rPr lang="en-US" dirty="0" smtClean="0"/>
              <a:t>Cross Machine Memory Copying</a:t>
            </a:r>
            <a:endParaRPr lang="en-US" dirty="0"/>
          </a:p>
        </p:txBody>
      </p:sp>
      <p:sp>
        <p:nvSpPr>
          <p:cNvPr id="5" name="Content Placeholder 4"/>
          <p:cNvSpPr>
            <a:spLocks noGrp="1"/>
          </p:cNvSpPr>
          <p:nvPr>
            <p:ph idx="1"/>
          </p:nvPr>
        </p:nvSpPr>
        <p:spPr>
          <a:xfrm>
            <a:off x="250825" y="1019175"/>
            <a:ext cx="8785225" cy="1330325"/>
          </a:xfrm>
        </p:spPr>
        <p:txBody>
          <a:bodyPr/>
          <a:lstStyle/>
          <a:p>
            <a:r>
              <a:rPr lang="en-US" dirty="0" smtClean="0"/>
              <a:t>Device Support RDMA </a:t>
            </a:r>
          </a:p>
          <a:p>
            <a:pPr lvl="1"/>
            <a:r>
              <a:rPr lang="en-US" dirty="0" smtClean="0"/>
              <a:t>Several DMA transactions, protocol overhead, and device-specific optimization. </a:t>
            </a:r>
          </a:p>
          <a:p>
            <a:endParaRPr lang="en-US" dirty="0"/>
          </a:p>
          <a:p>
            <a:endParaRPr lang="en-US" dirty="0" smtClean="0"/>
          </a:p>
          <a:p>
            <a:pPr marL="0" indent="0">
              <a:buNone/>
            </a:pPr>
            <a:endParaRPr lang="en-US" dirty="0" smtClean="0"/>
          </a:p>
          <a:p>
            <a:pPr marL="628650" lvl="1" indent="0">
              <a:buNone/>
            </a:pPr>
            <a:endParaRPr lang="en-US" sz="800" dirty="0" smtClean="0"/>
          </a:p>
          <a:p>
            <a:r>
              <a:rPr lang="en-US" dirty="0" smtClean="0"/>
              <a:t>Native PCIe RDMA, Cut-Through forwarding</a:t>
            </a:r>
          </a:p>
          <a:p>
            <a:endParaRPr lang="en-US" dirty="0"/>
          </a:p>
          <a:p>
            <a:endParaRPr lang="en-US" sz="2000" dirty="0" smtClean="0"/>
          </a:p>
          <a:p>
            <a:r>
              <a:rPr lang="en-US" dirty="0" smtClean="0"/>
              <a:t>CPU load/store operations (non-coherent)</a:t>
            </a:r>
            <a:endParaRPr lang="en-US" dirty="0"/>
          </a:p>
        </p:txBody>
      </p:sp>
      <p:grpSp>
        <p:nvGrpSpPr>
          <p:cNvPr id="42" name="Group 41"/>
          <p:cNvGrpSpPr/>
          <p:nvPr/>
        </p:nvGrpSpPr>
        <p:grpSpPr>
          <a:xfrm>
            <a:off x="964212" y="2404296"/>
            <a:ext cx="6528234" cy="2031934"/>
            <a:chOff x="1092756" y="4239704"/>
            <a:chExt cx="6528234" cy="2031934"/>
          </a:xfrm>
        </p:grpSpPr>
        <p:cxnSp>
          <p:nvCxnSpPr>
            <p:cNvPr id="11" name="Straight Arrow Connector 10"/>
            <p:cNvCxnSpPr>
              <a:stCxn id="20" idx="0"/>
              <a:endCxn id="24" idx="2"/>
            </p:cNvCxnSpPr>
            <p:nvPr/>
          </p:nvCxnSpPr>
          <p:spPr>
            <a:xfrm flipH="1" flipV="1">
              <a:off x="2231902" y="4838343"/>
              <a:ext cx="650167" cy="349773"/>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13" name="TextBox 12"/>
            <p:cNvSpPr txBox="1"/>
            <p:nvPr/>
          </p:nvSpPr>
          <p:spPr>
            <a:xfrm>
              <a:off x="3001205" y="4239704"/>
              <a:ext cx="2172390" cy="307777"/>
            </a:xfrm>
            <a:prstGeom prst="rect">
              <a:avLst/>
            </a:prstGeom>
            <a:noFill/>
          </p:spPr>
          <p:txBody>
            <a:bodyPr wrap="none" rtlCol="0">
              <a:spAutoFit/>
            </a:bodyPr>
            <a:lstStyle/>
            <a:p>
              <a:pPr algn="l"/>
              <a:r>
                <a:rPr lang="en-US" sz="1400" dirty="0" err="1" smtClean="0">
                  <a:latin typeface="Corbel" pitchFamily="34" charset="0"/>
                </a:rPr>
                <a:t>InfiniBand</a:t>
              </a:r>
              <a:r>
                <a:rPr lang="en-US" sz="1400" dirty="0" smtClean="0">
                  <a:latin typeface="Corbel" pitchFamily="34" charset="0"/>
                </a:rPr>
                <a:t>/Ethernet RDMA</a:t>
              </a:r>
            </a:p>
          </p:txBody>
        </p:sp>
        <p:sp>
          <p:nvSpPr>
            <p:cNvPr id="18" name="TextBox 17"/>
            <p:cNvSpPr txBox="1"/>
            <p:nvPr/>
          </p:nvSpPr>
          <p:spPr>
            <a:xfrm>
              <a:off x="1092756" y="4887516"/>
              <a:ext cx="1369010" cy="523220"/>
            </a:xfrm>
            <a:prstGeom prst="rect">
              <a:avLst/>
            </a:prstGeom>
            <a:noFill/>
          </p:spPr>
          <p:txBody>
            <a:bodyPr wrap="none" rtlCol="0">
              <a:spAutoFit/>
            </a:bodyPr>
            <a:lstStyle/>
            <a:p>
              <a:pPr algn="l"/>
              <a:r>
                <a:rPr lang="en-US" sz="1400" dirty="0" smtClean="0">
                  <a:latin typeface="Corbel" pitchFamily="34" charset="0"/>
                </a:rPr>
                <a:t>DMA to internal </a:t>
              </a:r>
            </a:p>
            <a:p>
              <a:pPr algn="l"/>
              <a:r>
                <a:rPr lang="en-US" sz="1400" dirty="0" smtClean="0">
                  <a:latin typeface="Corbel" pitchFamily="34" charset="0"/>
                </a:rPr>
                <a:t>device memory</a:t>
              </a:r>
            </a:p>
          </p:txBody>
        </p:sp>
        <p:pic>
          <p:nvPicPr>
            <p:cNvPr id="20" name="Picture 19" descr="nic.jpeg"/>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296666" y="5188116"/>
              <a:ext cx="1170805" cy="714191"/>
            </a:xfrm>
            <a:prstGeom prst="rect">
              <a:avLst/>
            </a:prstGeom>
          </p:spPr>
        </p:pic>
        <p:pic>
          <p:nvPicPr>
            <p:cNvPr id="21" name="Picture 20" descr="nic.jpeg"/>
            <p:cNvPicPr>
              <a:picLocks noChangeAspect="1"/>
            </p:cNvPicPr>
            <p:nvPr/>
          </p:nvPicPr>
          <p:blipFill>
            <a:blip r:embed="rId2"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58773" y="5188116"/>
              <a:ext cx="1170805" cy="714191"/>
            </a:xfrm>
            <a:prstGeom prst="rect">
              <a:avLst/>
            </a:prstGeom>
          </p:spPr>
        </p:pic>
        <p:sp>
          <p:nvSpPr>
            <p:cNvPr id="24" name="矩形 10"/>
            <p:cNvSpPr/>
            <p:nvPr/>
          </p:nvSpPr>
          <p:spPr>
            <a:xfrm>
              <a:off x="1764876" y="4491448"/>
              <a:ext cx="934051"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Payload</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25" name="Straight Arrow Connector 24"/>
            <p:cNvCxnSpPr>
              <a:stCxn id="21" idx="1"/>
              <a:endCxn id="20" idx="3"/>
            </p:cNvCxnSpPr>
            <p:nvPr/>
          </p:nvCxnSpPr>
          <p:spPr>
            <a:xfrm flipH="1">
              <a:off x="3467471" y="5545212"/>
              <a:ext cx="1191302" cy="0"/>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31" name="TextBox 30"/>
            <p:cNvSpPr txBox="1"/>
            <p:nvPr/>
          </p:nvSpPr>
          <p:spPr>
            <a:xfrm>
              <a:off x="3097250" y="5748418"/>
              <a:ext cx="2407417" cy="523220"/>
            </a:xfrm>
            <a:prstGeom prst="rect">
              <a:avLst/>
            </a:prstGeom>
            <a:noFill/>
          </p:spPr>
          <p:txBody>
            <a:bodyPr wrap="none" rtlCol="0">
              <a:spAutoFit/>
            </a:bodyPr>
            <a:lstStyle/>
            <a:p>
              <a:pPr algn="l"/>
              <a:r>
                <a:rPr lang="en-US" sz="1400" dirty="0" smtClean="0">
                  <a:latin typeface="Corbel" pitchFamily="34" charset="0"/>
                </a:rPr>
                <a:t>fragmentation/encapsulation,</a:t>
              </a:r>
            </a:p>
            <a:p>
              <a:pPr algn="l"/>
              <a:r>
                <a:rPr lang="en-US" sz="1400" dirty="0" smtClean="0">
                  <a:latin typeface="Corbel" pitchFamily="34" charset="0"/>
                </a:rPr>
                <a:t>DMA to the IB link</a:t>
              </a:r>
            </a:p>
          </p:txBody>
        </p:sp>
        <p:sp>
          <p:nvSpPr>
            <p:cNvPr id="32" name="矩形 10"/>
            <p:cNvSpPr/>
            <p:nvPr/>
          </p:nvSpPr>
          <p:spPr>
            <a:xfrm>
              <a:off x="5276527" y="4501668"/>
              <a:ext cx="934051"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RX buffer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33" name="Straight Arrow Connector 32"/>
            <p:cNvCxnSpPr>
              <a:stCxn id="32" idx="2"/>
              <a:endCxn id="21" idx="0"/>
            </p:cNvCxnSpPr>
            <p:nvPr/>
          </p:nvCxnSpPr>
          <p:spPr>
            <a:xfrm flipH="1">
              <a:off x="5244176" y="4848563"/>
              <a:ext cx="499377" cy="339553"/>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36" name="TextBox 35"/>
            <p:cNvSpPr txBox="1"/>
            <p:nvPr/>
          </p:nvSpPr>
          <p:spPr>
            <a:xfrm>
              <a:off x="5743553" y="4972673"/>
              <a:ext cx="1877437" cy="307777"/>
            </a:xfrm>
            <a:prstGeom prst="rect">
              <a:avLst/>
            </a:prstGeom>
            <a:noFill/>
          </p:spPr>
          <p:txBody>
            <a:bodyPr wrap="none" rtlCol="0">
              <a:spAutoFit/>
            </a:bodyPr>
            <a:lstStyle/>
            <a:p>
              <a:pPr algn="l"/>
              <a:r>
                <a:rPr lang="en-US" sz="1400" dirty="0" smtClean="0">
                  <a:latin typeface="Corbel" pitchFamily="34" charset="0"/>
                </a:rPr>
                <a:t>DMA to receiver buffer</a:t>
              </a:r>
            </a:p>
          </p:txBody>
        </p:sp>
        <p:sp>
          <p:nvSpPr>
            <p:cNvPr id="39" name="矩形 10"/>
            <p:cNvSpPr/>
            <p:nvPr/>
          </p:nvSpPr>
          <p:spPr>
            <a:xfrm>
              <a:off x="3568277" y="5216241"/>
              <a:ext cx="178224" cy="194495"/>
            </a:xfrm>
            <a:prstGeom prst="rect">
              <a:avLst/>
            </a:prstGeom>
            <a:solidFill>
              <a:schemeClr val="bg1">
                <a:lumMod val="95000"/>
              </a:scheme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40" name="矩形 10"/>
            <p:cNvSpPr/>
            <p:nvPr/>
          </p:nvSpPr>
          <p:spPr>
            <a:xfrm>
              <a:off x="3834977" y="5216241"/>
              <a:ext cx="178224" cy="194495"/>
            </a:xfrm>
            <a:prstGeom prst="rect">
              <a:avLst/>
            </a:prstGeom>
            <a:solidFill>
              <a:srgbClr val="F2F2F2"/>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41" name="矩形 10"/>
            <p:cNvSpPr/>
            <p:nvPr/>
          </p:nvSpPr>
          <p:spPr>
            <a:xfrm>
              <a:off x="4114377" y="5216241"/>
              <a:ext cx="178224" cy="194495"/>
            </a:xfrm>
            <a:prstGeom prst="rect">
              <a:avLst/>
            </a:prstGeom>
            <a:solidFill>
              <a:srgbClr val="F2F2F2"/>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grpSp>
      <p:grpSp>
        <p:nvGrpSpPr>
          <p:cNvPr id="66" name="Group 65"/>
          <p:cNvGrpSpPr/>
          <p:nvPr/>
        </p:nvGrpSpPr>
        <p:grpSpPr>
          <a:xfrm>
            <a:off x="1636332" y="4947625"/>
            <a:ext cx="5203847" cy="1061085"/>
            <a:chOff x="964212" y="5379425"/>
            <a:chExt cx="5203847" cy="1061085"/>
          </a:xfrm>
        </p:grpSpPr>
        <p:cxnSp>
          <p:nvCxnSpPr>
            <p:cNvPr id="44" name="Straight Arrow Connector 43"/>
            <p:cNvCxnSpPr>
              <a:stCxn id="47" idx="1"/>
              <a:endCxn id="49" idx="3"/>
            </p:cNvCxnSpPr>
            <p:nvPr/>
          </p:nvCxnSpPr>
          <p:spPr>
            <a:xfrm flipH="1" flipV="1">
              <a:off x="1898263" y="5726379"/>
              <a:ext cx="790989" cy="10142"/>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45" name="TextBox 44"/>
            <p:cNvSpPr txBox="1"/>
            <p:nvPr/>
          </p:nvSpPr>
          <p:spPr>
            <a:xfrm>
              <a:off x="2039468" y="5399042"/>
              <a:ext cx="530915" cy="307777"/>
            </a:xfrm>
            <a:prstGeom prst="rect">
              <a:avLst/>
            </a:prstGeom>
            <a:noFill/>
          </p:spPr>
          <p:txBody>
            <a:bodyPr wrap="none" rtlCol="0">
              <a:spAutoFit/>
            </a:bodyPr>
            <a:lstStyle/>
            <a:p>
              <a:pPr algn="l"/>
              <a:r>
                <a:rPr lang="en-US" sz="1400" dirty="0" err="1" smtClean="0">
                  <a:latin typeface="Corbel" pitchFamily="34" charset="0"/>
                </a:rPr>
                <a:t>PCIe</a:t>
              </a:r>
              <a:endParaRPr lang="en-US" sz="1400" dirty="0" smtClean="0">
                <a:latin typeface="Corbel" pitchFamily="34" charset="0"/>
              </a:endParaRPr>
            </a:p>
          </p:txBody>
        </p:sp>
        <p:pic>
          <p:nvPicPr>
            <p:cNvPr id="47" name="Picture 46" descr="nic.jpeg"/>
            <p:cNvPicPr>
              <a:picLocks noChangeAspect="1"/>
            </p:cNvPicPr>
            <p:nvPr/>
          </p:nvPicPr>
          <p:blipFill>
            <a:blip r:embed="rId2"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89252" y="5379425"/>
              <a:ext cx="1170805" cy="714191"/>
            </a:xfrm>
            <a:prstGeom prst="rect">
              <a:avLst/>
            </a:prstGeom>
          </p:spPr>
        </p:pic>
        <p:sp>
          <p:nvSpPr>
            <p:cNvPr id="49" name="矩形 10"/>
            <p:cNvSpPr/>
            <p:nvPr/>
          </p:nvSpPr>
          <p:spPr>
            <a:xfrm>
              <a:off x="964212" y="5552931"/>
              <a:ext cx="934051"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Payload</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50" name="Straight Arrow Connector 49"/>
            <p:cNvCxnSpPr>
              <a:stCxn id="52" idx="1"/>
              <a:endCxn id="47" idx="3"/>
            </p:cNvCxnSpPr>
            <p:nvPr/>
          </p:nvCxnSpPr>
          <p:spPr>
            <a:xfrm flipH="1">
              <a:off x="3860057" y="5726379"/>
              <a:ext cx="1373951" cy="10142"/>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52" name="矩形 10"/>
            <p:cNvSpPr/>
            <p:nvPr/>
          </p:nvSpPr>
          <p:spPr>
            <a:xfrm>
              <a:off x="5234008" y="5552931"/>
              <a:ext cx="934051"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RX buffer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63" name="TextBox 62"/>
            <p:cNvSpPr txBox="1"/>
            <p:nvPr/>
          </p:nvSpPr>
          <p:spPr>
            <a:xfrm>
              <a:off x="4264771" y="5411987"/>
              <a:ext cx="530915" cy="307777"/>
            </a:xfrm>
            <a:prstGeom prst="rect">
              <a:avLst/>
            </a:prstGeom>
            <a:noFill/>
          </p:spPr>
          <p:txBody>
            <a:bodyPr wrap="none" rtlCol="0">
              <a:spAutoFit/>
            </a:bodyPr>
            <a:lstStyle/>
            <a:p>
              <a:pPr algn="l"/>
              <a:r>
                <a:rPr lang="en-US" sz="1400" dirty="0" err="1" smtClean="0">
                  <a:latin typeface="Corbel" pitchFamily="34" charset="0"/>
                </a:rPr>
                <a:t>PCIe</a:t>
              </a:r>
              <a:endParaRPr lang="en-US" sz="1400" dirty="0" smtClean="0">
                <a:latin typeface="Corbel" pitchFamily="34" charset="0"/>
              </a:endParaRPr>
            </a:p>
          </p:txBody>
        </p:sp>
        <p:sp>
          <p:nvSpPr>
            <p:cNvPr id="64" name="TextBox 63"/>
            <p:cNvSpPr txBox="1"/>
            <p:nvPr/>
          </p:nvSpPr>
          <p:spPr>
            <a:xfrm>
              <a:off x="2447952" y="5917290"/>
              <a:ext cx="2093392" cy="523220"/>
            </a:xfrm>
            <a:prstGeom prst="rect">
              <a:avLst/>
            </a:prstGeom>
            <a:noFill/>
          </p:spPr>
          <p:txBody>
            <a:bodyPr wrap="square" rtlCol="0">
              <a:spAutoFit/>
            </a:bodyPr>
            <a:lstStyle/>
            <a:p>
              <a:pPr algn="ctr"/>
              <a:r>
                <a:rPr lang="en-US" sz="1400" dirty="0" smtClean="0">
                  <a:latin typeface="Corbel" pitchFamily="34" charset="0"/>
                </a:rPr>
                <a:t>DMA engine</a:t>
              </a:r>
            </a:p>
            <a:p>
              <a:pPr algn="ctr"/>
              <a:r>
                <a:rPr lang="en-US" sz="1400" dirty="0" smtClean="0">
                  <a:latin typeface="Corbel" pitchFamily="34" charset="0"/>
                </a:rPr>
                <a:t>(ex: Intel Xeon E5 DMA)</a:t>
              </a:r>
            </a:p>
          </p:txBody>
        </p:sp>
      </p:grpSp>
      <p:sp>
        <p:nvSpPr>
          <p:cNvPr id="65" name="TextBox 64"/>
          <p:cNvSpPr txBox="1"/>
          <p:nvPr/>
        </p:nvSpPr>
        <p:spPr>
          <a:xfrm>
            <a:off x="5436045" y="3654427"/>
            <a:ext cx="1037288" cy="307777"/>
          </a:xfrm>
          <a:prstGeom prst="rect">
            <a:avLst/>
          </a:prstGeom>
          <a:noFill/>
        </p:spPr>
        <p:txBody>
          <a:bodyPr wrap="none" rtlCol="0">
            <a:spAutoFit/>
          </a:bodyPr>
          <a:lstStyle/>
          <a:p>
            <a:pPr algn="l"/>
            <a:r>
              <a:rPr lang="en-US" sz="1400" dirty="0" smtClean="0">
                <a:latin typeface="Corbel" pitchFamily="34" charset="0"/>
              </a:rPr>
              <a:t>IB/Ethernet</a:t>
            </a:r>
          </a:p>
        </p:txBody>
      </p:sp>
    </p:spTree>
    <p:extLst>
      <p:ext uri="{BB962C8B-B14F-4D97-AF65-F5344CB8AC3E}">
        <p14:creationId xmlns:p14="http://schemas.microsoft.com/office/powerpoint/2010/main" val="1842339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Inter-Host Inter-Processor INT</a:t>
            </a:r>
            <a:endParaRPr lang="en-US" dirty="0"/>
          </a:p>
        </p:txBody>
      </p:sp>
      <p:sp>
        <p:nvSpPr>
          <p:cNvPr id="5" name="Content Placeholder 4"/>
          <p:cNvSpPr>
            <a:spLocks noGrp="1"/>
          </p:cNvSpPr>
          <p:nvPr>
            <p:ph idx="1"/>
          </p:nvPr>
        </p:nvSpPr>
        <p:spPr>
          <a:xfrm>
            <a:off x="203200" y="1169938"/>
            <a:ext cx="8785225" cy="5256213"/>
          </a:xfrm>
        </p:spPr>
        <p:txBody>
          <a:bodyPr/>
          <a:lstStyle/>
          <a:p>
            <a:r>
              <a:rPr lang="en-US" dirty="0" smtClean="0"/>
              <a:t>I/O Device generates interrupt</a:t>
            </a:r>
          </a:p>
          <a:p>
            <a:endParaRPr lang="en-US" dirty="0"/>
          </a:p>
          <a:p>
            <a:endParaRPr lang="en-US" dirty="0" smtClean="0"/>
          </a:p>
          <a:p>
            <a:endParaRPr lang="en-US" sz="1200" dirty="0" smtClean="0"/>
          </a:p>
          <a:p>
            <a:endParaRPr lang="en-US" sz="1200" dirty="0" smtClean="0"/>
          </a:p>
          <a:p>
            <a:r>
              <a:rPr lang="en-US" dirty="0" smtClean="0"/>
              <a:t>Inter-host Inter-Processor Interrupt</a:t>
            </a:r>
          </a:p>
          <a:p>
            <a:pPr lvl="1"/>
            <a:r>
              <a:rPr lang="en-US" dirty="0" smtClean="0"/>
              <a:t>Do not use NTB’s doorbell due to high latency</a:t>
            </a:r>
          </a:p>
          <a:p>
            <a:pPr lvl="1"/>
            <a:r>
              <a:rPr lang="en-US" dirty="0" smtClean="0"/>
              <a:t>CH1 issues 1 memory write, translated to become an MSI at CH2 (total: </a:t>
            </a:r>
            <a:r>
              <a:rPr lang="en-US" dirty="0" smtClean="0">
                <a:solidFill>
                  <a:srgbClr val="FF0000"/>
                </a:solidFill>
              </a:rPr>
              <a:t>1.2 us </a:t>
            </a:r>
            <a:r>
              <a:rPr lang="en-US" dirty="0" smtClean="0"/>
              <a:t>latency)</a:t>
            </a:r>
          </a:p>
          <a:p>
            <a:pPr lvl="1"/>
            <a:endParaRPr lang="en-US" dirty="0" smtClean="0"/>
          </a:p>
          <a:p>
            <a:pPr lvl="1"/>
            <a:endParaRPr lang="en-US" dirty="0"/>
          </a:p>
          <a:p>
            <a:endParaRPr lang="en-US" dirty="0"/>
          </a:p>
        </p:txBody>
      </p:sp>
      <p:grpSp>
        <p:nvGrpSpPr>
          <p:cNvPr id="7" name="Group 6"/>
          <p:cNvGrpSpPr/>
          <p:nvPr/>
        </p:nvGrpSpPr>
        <p:grpSpPr>
          <a:xfrm>
            <a:off x="1673259" y="1854395"/>
            <a:ext cx="4824594" cy="1283859"/>
            <a:chOff x="1636332" y="2783040"/>
            <a:chExt cx="4824594" cy="1283859"/>
          </a:xfrm>
        </p:grpSpPr>
        <p:cxnSp>
          <p:nvCxnSpPr>
            <p:cNvPr id="8" name="Straight Arrow Connector 7"/>
            <p:cNvCxnSpPr>
              <a:stCxn id="10" idx="0"/>
              <a:endCxn id="12" idx="2"/>
            </p:cNvCxnSpPr>
            <p:nvPr/>
          </p:nvCxnSpPr>
          <p:spPr>
            <a:xfrm flipH="1" flipV="1">
              <a:off x="2194929" y="3129935"/>
              <a:ext cx="558596" cy="222773"/>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9" name="TextBox 8"/>
            <p:cNvSpPr txBox="1"/>
            <p:nvPr/>
          </p:nvSpPr>
          <p:spPr>
            <a:xfrm>
              <a:off x="3139361" y="3727995"/>
              <a:ext cx="1643311" cy="307777"/>
            </a:xfrm>
            <a:prstGeom prst="rect">
              <a:avLst/>
            </a:prstGeom>
            <a:noFill/>
          </p:spPr>
          <p:txBody>
            <a:bodyPr wrap="none" rtlCol="0">
              <a:spAutoFit/>
            </a:bodyPr>
            <a:lstStyle/>
            <a:p>
              <a:pPr algn="l"/>
              <a:r>
                <a:rPr lang="en-US" sz="1400" dirty="0" smtClean="0">
                  <a:latin typeface="Corbel" pitchFamily="34" charset="0"/>
                </a:rPr>
                <a:t>InfiniBand/Ethernet</a:t>
              </a:r>
            </a:p>
          </p:txBody>
        </p:sp>
        <p:pic>
          <p:nvPicPr>
            <p:cNvPr id="10" name="Picture 9" descr="nic.jpeg"/>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68122" y="3352708"/>
              <a:ext cx="1170805" cy="714191"/>
            </a:xfrm>
            <a:prstGeom prst="rect">
              <a:avLst/>
            </a:prstGeom>
          </p:spPr>
        </p:pic>
        <p:pic>
          <p:nvPicPr>
            <p:cNvPr id="11" name="Picture 10" descr="nic.jpeg"/>
            <p:cNvPicPr>
              <a:picLocks noChangeAspect="1"/>
            </p:cNvPicPr>
            <p:nvPr/>
          </p:nvPicPr>
          <p:blipFill>
            <a:blip r:embed="rId2"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30229" y="3352708"/>
              <a:ext cx="1170805" cy="714191"/>
            </a:xfrm>
            <a:prstGeom prst="rect">
              <a:avLst/>
            </a:prstGeom>
          </p:spPr>
        </p:pic>
        <p:sp>
          <p:nvSpPr>
            <p:cNvPr id="12" name="矩形 10"/>
            <p:cNvSpPr/>
            <p:nvPr/>
          </p:nvSpPr>
          <p:spPr>
            <a:xfrm>
              <a:off x="1636332" y="2783040"/>
              <a:ext cx="1117193"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Send packet</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13" name="Straight Arrow Connector 12"/>
            <p:cNvCxnSpPr>
              <a:stCxn id="11" idx="1"/>
              <a:endCxn id="10" idx="3"/>
            </p:cNvCxnSpPr>
            <p:nvPr/>
          </p:nvCxnSpPr>
          <p:spPr>
            <a:xfrm flipH="1">
              <a:off x="3338927" y="3709804"/>
              <a:ext cx="1191302" cy="0"/>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14" name="矩形 10"/>
            <p:cNvSpPr/>
            <p:nvPr/>
          </p:nvSpPr>
          <p:spPr>
            <a:xfrm>
              <a:off x="5147983" y="2793260"/>
              <a:ext cx="1062317"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noProof="0" dirty="0" smtClean="0">
                  <a:solidFill>
                    <a:sysClr val="windowText" lastClr="000000"/>
                  </a:solidFill>
                  <a:latin typeface="Calibri"/>
                  <a:ea typeface="新細明體"/>
                </a:rPr>
                <a:t>IRQ handler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15" name="Straight Arrow Connector 14"/>
            <p:cNvCxnSpPr>
              <a:stCxn id="14" idx="2"/>
              <a:endCxn id="11" idx="0"/>
            </p:cNvCxnSpPr>
            <p:nvPr/>
          </p:nvCxnSpPr>
          <p:spPr>
            <a:xfrm flipH="1">
              <a:off x="5115632" y="3140155"/>
              <a:ext cx="563510" cy="212553"/>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16" name="TextBox 15"/>
            <p:cNvSpPr txBox="1"/>
            <p:nvPr/>
          </p:nvSpPr>
          <p:spPr>
            <a:xfrm>
              <a:off x="5615009" y="3137265"/>
              <a:ext cx="845917" cy="307777"/>
            </a:xfrm>
            <a:prstGeom prst="rect">
              <a:avLst/>
            </a:prstGeom>
            <a:noFill/>
          </p:spPr>
          <p:txBody>
            <a:bodyPr wrap="none" rtlCol="0">
              <a:spAutoFit/>
            </a:bodyPr>
            <a:lstStyle/>
            <a:p>
              <a:pPr algn="l"/>
              <a:r>
                <a:rPr lang="en-US" sz="1400" dirty="0" smtClean="0">
                  <a:latin typeface="Corbel" pitchFamily="34" charset="0"/>
                </a:rPr>
                <a:t>Interrupt</a:t>
              </a:r>
            </a:p>
          </p:txBody>
        </p:sp>
        <p:sp>
          <p:nvSpPr>
            <p:cNvPr id="17" name="矩形 10"/>
            <p:cNvSpPr/>
            <p:nvPr/>
          </p:nvSpPr>
          <p:spPr>
            <a:xfrm>
              <a:off x="3439733" y="3380833"/>
              <a:ext cx="178224" cy="194495"/>
            </a:xfrm>
            <a:prstGeom prst="rect">
              <a:avLst/>
            </a:prstGeom>
            <a:solidFill>
              <a:schemeClr val="bg1">
                <a:lumMod val="95000"/>
              </a:scheme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18" name="矩形 10"/>
            <p:cNvSpPr/>
            <p:nvPr/>
          </p:nvSpPr>
          <p:spPr>
            <a:xfrm>
              <a:off x="3706433" y="3380833"/>
              <a:ext cx="178224" cy="194495"/>
            </a:xfrm>
            <a:prstGeom prst="rect">
              <a:avLst/>
            </a:prstGeom>
            <a:solidFill>
              <a:srgbClr val="F2F2F2"/>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grpSp>
      <p:grpSp>
        <p:nvGrpSpPr>
          <p:cNvPr id="2" name="Group 1"/>
          <p:cNvGrpSpPr/>
          <p:nvPr/>
        </p:nvGrpSpPr>
        <p:grpSpPr>
          <a:xfrm>
            <a:off x="1600200" y="5255395"/>
            <a:ext cx="4902200" cy="943922"/>
            <a:chOff x="1498600" y="4468911"/>
            <a:chExt cx="4902200" cy="943922"/>
          </a:xfrm>
        </p:grpSpPr>
        <p:cxnSp>
          <p:nvCxnSpPr>
            <p:cNvPr id="19" name="Straight Arrow Connector 18"/>
            <p:cNvCxnSpPr>
              <a:endCxn id="21" idx="3"/>
            </p:cNvCxnSpPr>
            <p:nvPr/>
          </p:nvCxnSpPr>
          <p:spPr>
            <a:xfrm flipH="1">
              <a:off x="2753525" y="4963088"/>
              <a:ext cx="864432" cy="0"/>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20" name="TextBox 19"/>
            <p:cNvSpPr txBox="1"/>
            <p:nvPr/>
          </p:nvSpPr>
          <p:spPr>
            <a:xfrm>
              <a:off x="3513205" y="5105056"/>
              <a:ext cx="1018227" cy="307777"/>
            </a:xfrm>
            <a:prstGeom prst="rect">
              <a:avLst/>
            </a:prstGeom>
            <a:noFill/>
          </p:spPr>
          <p:txBody>
            <a:bodyPr wrap="none" rtlCol="0">
              <a:spAutoFit/>
            </a:bodyPr>
            <a:lstStyle/>
            <a:p>
              <a:pPr algn="l"/>
              <a:r>
                <a:rPr lang="en-US" sz="1400" dirty="0" smtClean="0">
                  <a:latin typeface="Corbel" pitchFamily="34" charset="0"/>
                </a:rPr>
                <a:t>PCIe Fabric</a:t>
              </a:r>
            </a:p>
          </p:txBody>
        </p:sp>
        <p:sp>
          <p:nvSpPr>
            <p:cNvPr id="21" name="矩形 10"/>
            <p:cNvSpPr/>
            <p:nvPr/>
          </p:nvSpPr>
          <p:spPr>
            <a:xfrm>
              <a:off x="1498600" y="4789640"/>
              <a:ext cx="1254925"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dirty="0" smtClean="0">
                  <a:solidFill>
                    <a:sysClr val="windowText" lastClr="000000"/>
                  </a:solidFill>
                  <a:latin typeface="Calibri"/>
                  <a:ea typeface="新細明體"/>
                </a:rPr>
                <a:t>Data / MSI</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sp>
          <p:nvSpPr>
            <p:cNvPr id="22" name="矩形 10"/>
            <p:cNvSpPr/>
            <p:nvPr/>
          </p:nvSpPr>
          <p:spPr>
            <a:xfrm>
              <a:off x="5338483" y="4799860"/>
              <a:ext cx="1062317"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noProof="0" dirty="0" smtClean="0">
                  <a:solidFill>
                    <a:sysClr val="windowText" lastClr="000000"/>
                  </a:solidFill>
                  <a:latin typeface="Calibri"/>
                  <a:ea typeface="新細明體"/>
                </a:rPr>
                <a:t>IRQ handler</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cxnSp>
          <p:nvCxnSpPr>
            <p:cNvPr id="23" name="Straight Arrow Connector 22"/>
            <p:cNvCxnSpPr>
              <a:stCxn id="22" idx="1"/>
            </p:cNvCxnSpPr>
            <p:nvPr/>
          </p:nvCxnSpPr>
          <p:spPr>
            <a:xfrm flipH="1">
              <a:off x="4365648" y="4973308"/>
              <a:ext cx="972835" cy="0"/>
            </a:xfrm>
            <a:prstGeom prst="straightConnector1">
              <a:avLst/>
            </a:prstGeom>
            <a:noFill/>
            <a:ln w="12700" cap="flat" cmpd="sng" algn="ctr">
              <a:solidFill>
                <a:sysClr val="windowText" lastClr="000000">
                  <a:lumMod val="95000"/>
                  <a:lumOff val="5000"/>
                </a:sysClr>
              </a:solidFill>
              <a:prstDash val="solid"/>
              <a:headEnd type="triangle" w="lg" len="lg"/>
              <a:tailEnd type="none"/>
            </a:ln>
            <a:effectLst/>
          </p:spPr>
        </p:cxnSp>
        <p:sp>
          <p:nvSpPr>
            <p:cNvPr id="24" name="TextBox 23"/>
            <p:cNvSpPr txBox="1"/>
            <p:nvPr/>
          </p:nvSpPr>
          <p:spPr>
            <a:xfrm>
              <a:off x="4328232" y="4504783"/>
              <a:ext cx="845917" cy="307777"/>
            </a:xfrm>
            <a:prstGeom prst="rect">
              <a:avLst/>
            </a:prstGeom>
            <a:noFill/>
          </p:spPr>
          <p:txBody>
            <a:bodyPr wrap="none" rtlCol="0">
              <a:spAutoFit/>
            </a:bodyPr>
            <a:lstStyle/>
            <a:p>
              <a:pPr algn="l"/>
              <a:r>
                <a:rPr lang="en-US" sz="1400" dirty="0" smtClean="0">
                  <a:latin typeface="Corbel" pitchFamily="34" charset="0"/>
                </a:rPr>
                <a:t>Interrupt</a:t>
              </a:r>
            </a:p>
          </p:txBody>
        </p:sp>
        <p:sp>
          <p:nvSpPr>
            <p:cNvPr id="25" name="TextBox 24"/>
            <p:cNvSpPr txBox="1"/>
            <p:nvPr/>
          </p:nvSpPr>
          <p:spPr>
            <a:xfrm>
              <a:off x="1500273" y="4468911"/>
              <a:ext cx="1250312" cy="307777"/>
            </a:xfrm>
            <a:prstGeom prst="rect">
              <a:avLst/>
            </a:prstGeom>
            <a:noFill/>
          </p:spPr>
          <p:txBody>
            <a:bodyPr wrap="none" rtlCol="0">
              <a:spAutoFit/>
            </a:bodyPr>
            <a:lstStyle/>
            <a:p>
              <a:pPr algn="l"/>
              <a:r>
                <a:rPr lang="en-US" sz="1400" dirty="0" smtClean="0">
                  <a:latin typeface="Corbel" pitchFamily="34" charset="0"/>
                </a:rPr>
                <a:t>Memory Write</a:t>
              </a:r>
            </a:p>
          </p:txBody>
        </p:sp>
        <p:sp>
          <p:nvSpPr>
            <p:cNvPr id="26" name="矩形 10"/>
            <p:cNvSpPr/>
            <p:nvPr/>
          </p:nvSpPr>
          <p:spPr>
            <a:xfrm>
              <a:off x="3617957" y="4763988"/>
              <a:ext cx="747691" cy="346895"/>
            </a:xfrm>
            <a:prstGeom prst="rect">
              <a:avLst/>
            </a:prstGeom>
            <a:solidFill>
              <a:srgbClr val="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1400" kern="0" noProof="0" dirty="0" smtClean="0">
                  <a:solidFill>
                    <a:sysClr val="windowText" lastClr="000000"/>
                  </a:solidFill>
                  <a:latin typeface="Calibri"/>
                  <a:ea typeface="新細明體"/>
                </a:rPr>
                <a:t>NTB</a:t>
              </a:r>
              <a:endParaRPr kumimoji="0" lang="zh-TW" altLang="en-US" sz="1400" b="0" i="0" u="none" strike="noStrike" kern="0" cap="none" spc="0" normalizeH="0" baseline="0" noProof="0" dirty="0">
                <a:ln>
                  <a:noFill/>
                </a:ln>
                <a:solidFill>
                  <a:sysClr val="windowText" lastClr="000000"/>
                </a:solidFill>
                <a:effectLst/>
                <a:uLnTx/>
                <a:uFillTx/>
                <a:latin typeface="Calibri"/>
                <a:ea typeface="新細明體"/>
              </a:endParaRPr>
            </a:p>
          </p:txBody>
        </p:sp>
      </p:grpSp>
      <p:sp>
        <p:nvSpPr>
          <p:cNvPr id="27" name="TextBox 26"/>
          <p:cNvSpPr txBox="1"/>
          <p:nvPr/>
        </p:nvSpPr>
        <p:spPr>
          <a:xfrm>
            <a:off x="1466511" y="6011667"/>
            <a:ext cx="2239778" cy="307777"/>
          </a:xfrm>
          <a:prstGeom prst="rect">
            <a:avLst/>
          </a:prstGeom>
          <a:noFill/>
        </p:spPr>
        <p:txBody>
          <a:bodyPr wrap="none" rtlCol="0">
            <a:spAutoFit/>
          </a:bodyPr>
          <a:lstStyle/>
          <a:p>
            <a:pPr algn="l"/>
            <a:r>
              <a:rPr lang="en-US" sz="1400" dirty="0" smtClean="0">
                <a:latin typeface="Corbel" pitchFamily="34" charset="0"/>
              </a:rPr>
              <a:t>CH1 </a:t>
            </a:r>
            <a:r>
              <a:rPr lang="en-US" sz="1400" dirty="0" err="1" smtClean="0">
                <a:latin typeface="Corbel" pitchFamily="34" charset="0"/>
              </a:rPr>
              <a:t>Addr</a:t>
            </a:r>
            <a:r>
              <a:rPr lang="en-US" sz="1400" dirty="0" smtClean="0">
                <a:latin typeface="Corbel" pitchFamily="34" charset="0"/>
              </a:rPr>
              <a:t>: 96G+0xfee00000</a:t>
            </a:r>
          </a:p>
        </p:txBody>
      </p:sp>
      <p:sp>
        <p:nvSpPr>
          <p:cNvPr id="28" name="TextBox 27"/>
          <p:cNvSpPr txBox="1"/>
          <p:nvPr/>
        </p:nvSpPr>
        <p:spPr>
          <a:xfrm>
            <a:off x="4671132" y="6006511"/>
            <a:ext cx="1850724" cy="307777"/>
          </a:xfrm>
          <a:prstGeom prst="rect">
            <a:avLst/>
          </a:prstGeom>
          <a:noFill/>
        </p:spPr>
        <p:txBody>
          <a:bodyPr wrap="none" rtlCol="0">
            <a:spAutoFit/>
          </a:bodyPr>
          <a:lstStyle/>
          <a:p>
            <a:pPr algn="l"/>
            <a:r>
              <a:rPr lang="en-US" sz="1400" dirty="0" smtClean="0">
                <a:latin typeface="Corbel" pitchFamily="34" charset="0"/>
              </a:rPr>
              <a:t>CH2 </a:t>
            </a:r>
            <a:r>
              <a:rPr lang="en-US" sz="1400" dirty="0" err="1" smtClean="0">
                <a:latin typeface="Corbel" pitchFamily="34" charset="0"/>
              </a:rPr>
              <a:t>Addr</a:t>
            </a:r>
            <a:r>
              <a:rPr lang="en-US" sz="1400" dirty="0" smtClean="0">
                <a:latin typeface="Corbel" pitchFamily="34" charset="0"/>
              </a:rPr>
              <a:t>: 0xfee00000</a:t>
            </a:r>
          </a:p>
        </p:txBody>
      </p:sp>
      <p:sp>
        <p:nvSpPr>
          <p:cNvPr id="30" name="TextBox 29"/>
          <p:cNvSpPr txBox="1"/>
          <p:nvPr/>
        </p:nvSpPr>
        <p:spPr>
          <a:xfrm>
            <a:off x="1284373" y="2539392"/>
            <a:ext cx="534521" cy="338554"/>
          </a:xfrm>
          <a:prstGeom prst="rect">
            <a:avLst/>
          </a:prstGeom>
          <a:noFill/>
        </p:spPr>
        <p:txBody>
          <a:bodyPr wrap="none" rtlCol="0">
            <a:spAutoFit/>
          </a:bodyPr>
          <a:lstStyle/>
          <a:p>
            <a:pPr algn="l"/>
            <a:r>
              <a:rPr lang="en-US" sz="1600" dirty="0" smtClean="0">
                <a:latin typeface="Corbel" pitchFamily="34" charset="0"/>
              </a:rPr>
              <a:t>CH1</a:t>
            </a:r>
          </a:p>
        </p:txBody>
      </p:sp>
      <p:sp>
        <p:nvSpPr>
          <p:cNvPr id="31" name="TextBox 30"/>
          <p:cNvSpPr txBox="1"/>
          <p:nvPr/>
        </p:nvSpPr>
        <p:spPr>
          <a:xfrm>
            <a:off x="6275634" y="2623652"/>
            <a:ext cx="547345" cy="338554"/>
          </a:xfrm>
          <a:prstGeom prst="rect">
            <a:avLst/>
          </a:prstGeom>
          <a:noFill/>
        </p:spPr>
        <p:txBody>
          <a:bodyPr wrap="none" rtlCol="0">
            <a:spAutoFit/>
          </a:bodyPr>
          <a:lstStyle/>
          <a:p>
            <a:pPr algn="l"/>
            <a:r>
              <a:rPr lang="en-US" sz="1600" dirty="0" smtClean="0">
                <a:latin typeface="Corbel" pitchFamily="34" charset="0"/>
              </a:rPr>
              <a:t>CH2</a:t>
            </a:r>
          </a:p>
        </p:txBody>
      </p:sp>
    </p:spTree>
    <p:extLst>
      <p:ext uri="{BB962C8B-B14F-4D97-AF65-F5344CB8AC3E}">
        <p14:creationId xmlns:p14="http://schemas.microsoft.com/office/powerpoint/2010/main" val="222787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Memory Abstraction</a:t>
            </a:r>
            <a:endParaRPr lang="en-US" dirty="0"/>
          </a:p>
        </p:txBody>
      </p:sp>
      <p:sp>
        <p:nvSpPr>
          <p:cNvPr id="5" name="Content Placeholder 4"/>
          <p:cNvSpPr>
            <a:spLocks noGrp="1"/>
          </p:cNvSpPr>
          <p:nvPr>
            <p:ph idx="1"/>
          </p:nvPr>
        </p:nvSpPr>
        <p:spPr>
          <a:xfrm>
            <a:off x="250825" y="1041401"/>
            <a:ext cx="8785225" cy="5411788"/>
          </a:xfrm>
        </p:spPr>
        <p:txBody>
          <a:bodyPr/>
          <a:lstStyle/>
          <a:p>
            <a:r>
              <a:rPr lang="en-US" dirty="0" smtClean="0"/>
              <a:t>Two machines share one global memory</a:t>
            </a:r>
          </a:p>
          <a:p>
            <a:pPr lvl="1"/>
            <a:r>
              <a:rPr lang="en-US" dirty="0" smtClean="0"/>
              <a:t>Non-Cache-Coherent, no LOCK# due to PCIe  </a:t>
            </a:r>
          </a:p>
          <a:p>
            <a:pPr lvl="1"/>
            <a:r>
              <a:rPr lang="en-US" dirty="0" smtClean="0"/>
              <a:t>Implement software lock using </a:t>
            </a:r>
            <a:r>
              <a:rPr lang="en-US" dirty="0" err="1" smtClean="0"/>
              <a:t>Lamport’s</a:t>
            </a:r>
            <a:r>
              <a:rPr lang="en-US" dirty="0" smtClean="0"/>
              <a:t> Bakery </a:t>
            </a:r>
            <a:r>
              <a:rPr lang="en-US" dirty="0" err="1" smtClean="0"/>
              <a:t>Algo</a:t>
            </a:r>
            <a:r>
              <a:rPr lang="en-US" dirty="0" smtClean="0"/>
              <a:t>.</a:t>
            </a:r>
          </a:p>
          <a:p>
            <a:r>
              <a:rPr lang="en-US" dirty="0" smtClean="0"/>
              <a:t>Dedicated memory </a:t>
            </a:r>
            <a:r>
              <a:rPr lang="en-US" smtClean="0"/>
              <a:t>to a </a:t>
            </a:r>
            <a:r>
              <a:rPr lang="en-US" dirty="0" smtClean="0"/>
              <a:t>host</a:t>
            </a:r>
          </a:p>
          <a:p>
            <a:pPr lvl="1"/>
            <a:endParaRPr lang="en-US" dirty="0" smtClean="0"/>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35491" y="3241683"/>
            <a:ext cx="4516109" cy="30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350" y="6441419"/>
            <a:ext cx="8438694" cy="292388"/>
          </a:xfrm>
          <a:prstGeom prst="rect">
            <a:avLst/>
          </a:prstGeom>
          <a:noFill/>
        </p:spPr>
        <p:txBody>
          <a:bodyPr wrap="square" rtlCol="0">
            <a:spAutoFit/>
          </a:bodyPr>
          <a:lstStyle/>
          <a:p>
            <a:r>
              <a:rPr lang="en-US" sz="1300" dirty="0"/>
              <a:t>Reference: </a:t>
            </a:r>
            <a:r>
              <a:rPr lang="en-US" sz="1300" dirty="0" smtClean="0"/>
              <a:t>Disaggregated </a:t>
            </a:r>
            <a:r>
              <a:rPr lang="en-US" sz="1300" dirty="0"/>
              <a:t>Memory for Expansion and </a:t>
            </a:r>
            <a:r>
              <a:rPr lang="en-US" sz="1300" dirty="0" smtClean="0"/>
              <a:t>Sharing in Blade Servers [ISCA’09] </a:t>
            </a:r>
            <a:endParaRPr lang="en-US" sz="1300" dirty="0"/>
          </a:p>
        </p:txBody>
      </p:sp>
      <p:sp>
        <p:nvSpPr>
          <p:cNvPr id="8" name="TextBox 7"/>
          <p:cNvSpPr txBox="1"/>
          <p:nvPr/>
        </p:nvSpPr>
        <p:spPr>
          <a:xfrm>
            <a:off x="6445119" y="5093974"/>
            <a:ext cx="987958"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dirty="0" smtClean="0"/>
              <a:t>Remote </a:t>
            </a:r>
          </a:p>
          <a:p>
            <a:pPr algn="ctr"/>
            <a:r>
              <a:rPr lang="en-US" dirty="0"/>
              <a:t>M</a:t>
            </a:r>
            <a:r>
              <a:rPr lang="en-US" dirty="0" smtClean="0"/>
              <a:t>emory </a:t>
            </a:r>
          </a:p>
          <a:p>
            <a:pPr algn="ctr"/>
            <a:r>
              <a:rPr lang="en-US" dirty="0" smtClean="0"/>
              <a:t>Blade</a:t>
            </a:r>
            <a:endParaRPr lang="en-US" dirty="0"/>
          </a:p>
        </p:txBody>
      </p:sp>
      <p:sp>
        <p:nvSpPr>
          <p:cNvPr id="9" name="TextBox 8"/>
          <p:cNvSpPr txBox="1"/>
          <p:nvPr/>
        </p:nvSpPr>
        <p:spPr>
          <a:xfrm>
            <a:off x="3933015" y="3216728"/>
            <a:ext cx="118554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PCIe fabric</a:t>
            </a:r>
            <a:endParaRPr lang="en-US" dirty="0"/>
          </a:p>
        </p:txBody>
      </p:sp>
      <p:sp>
        <p:nvSpPr>
          <p:cNvPr id="10" name="TextBox 9"/>
          <p:cNvSpPr txBox="1"/>
          <p:nvPr/>
        </p:nvSpPr>
        <p:spPr>
          <a:xfrm>
            <a:off x="1182592" y="4314977"/>
            <a:ext cx="1048597"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dirty="0" smtClean="0"/>
              <a:t>Compute </a:t>
            </a:r>
          </a:p>
          <a:p>
            <a:pPr algn="ctr"/>
            <a:r>
              <a:rPr lang="en-US" dirty="0" smtClean="0"/>
              <a:t>Hosts</a:t>
            </a:r>
            <a:endParaRPr lang="en-US" dirty="0"/>
          </a:p>
        </p:txBody>
      </p:sp>
    </p:spTree>
    <p:extLst>
      <p:ext uri="{BB962C8B-B14F-4D97-AF65-F5344CB8AC3E}">
        <p14:creationId xmlns:p14="http://schemas.microsoft.com/office/powerpoint/2010/main" val="14279808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Control Plane Failover</a:t>
            </a:r>
          </a:p>
        </p:txBody>
      </p:sp>
      <p:pic>
        <p:nvPicPr>
          <p:cNvPr id="97" name="Picture 101" descr="ni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98806">
            <a:off x="4039299" y="2857284"/>
            <a:ext cx="734904" cy="426269"/>
          </a:xfrm>
          <a:prstGeom prst="rect">
            <a:avLst/>
          </a:prstGeom>
        </p:spPr>
      </p:pic>
      <p:pic>
        <p:nvPicPr>
          <p:cNvPr id="98" name="Picture 97" descr="ni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98806">
            <a:off x="4034297" y="2402404"/>
            <a:ext cx="734904" cy="426269"/>
          </a:xfrm>
          <a:prstGeom prst="rect">
            <a:avLst/>
          </a:prstGeom>
        </p:spPr>
      </p:pic>
      <p:sp>
        <p:nvSpPr>
          <p:cNvPr id="99" name="矩形 12"/>
          <p:cNvSpPr/>
          <p:nvPr/>
        </p:nvSpPr>
        <p:spPr>
          <a:xfrm>
            <a:off x="1540368" y="2204864"/>
            <a:ext cx="2520491" cy="1250621"/>
          </a:xfrm>
          <a:prstGeom prst="rect">
            <a:avLst/>
          </a:prstGeom>
          <a:solidFill>
            <a:srgbClr val="9BBB59">
              <a:lumMod val="20000"/>
              <a:lumOff val="80000"/>
            </a:srgbClr>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smtClean="0">
                <a:ln>
                  <a:noFill/>
                </a:ln>
                <a:solidFill>
                  <a:sysClr val="windowText" lastClr="000000"/>
                </a:solidFill>
                <a:effectLst/>
                <a:uLnTx/>
                <a:uFillTx/>
                <a:latin typeface="Calibri"/>
                <a:ea typeface="新細明體"/>
                <a:cs typeface="+mn-cs"/>
              </a:rPr>
              <a:t> Virtual Switch 1</a:t>
            </a:r>
            <a:endParaRPr kumimoji="0" lang="zh-TW" altLang="en-US" sz="16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00" name="矩形 2"/>
          <p:cNvSpPr/>
          <p:nvPr/>
        </p:nvSpPr>
        <p:spPr>
          <a:xfrm>
            <a:off x="1383732" y="2547779"/>
            <a:ext cx="224411" cy="218344"/>
          </a:xfrm>
          <a:prstGeom prst="rect">
            <a:avLst/>
          </a:prstGeom>
          <a:pattFill prst="pct20">
            <a:fgClr>
              <a:srgbClr val="4F81BD"/>
            </a:fgClr>
            <a:bgClr>
              <a:sysClr val="window" lastClr="FFFFFF"/>
            </a:bgClr>
          </a:patt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01" name="矩形 2"/>
          <p:cNvSpPr/>
          <p:nvPr/>
        </p:nvSpPr>
        <p:spPr>
          <a:xfrm>
            <a:off x="3952184" y="2521995"/>
            <a:ext cx="224411" cy="21834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02" name="矩形 2"/>
          <p:cNvSpPr/>
          <p:nvPr/>
        </p:nvSpPr>
        <p:spPr>
          <a:xfrm>
            <a:off x="3952184" y="2983565"/>
            <a:ext cx="224411" cy="21834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03" name="TextBox 102"/>
          <p:cNvSpPr txBox="1"/>
          <p:nvPr/>
        </p:nvSpPr>
        <p:spPr>
          <a:xfrm rot="16200000">
            <a:off x="3449812" y="2699457"/>
            <a:ext cx="73609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Ethernet</a:t>
            </a:r>
            <a:endParaRPr kumimoji="0" lang="en-US" sz="1200" b="0" i="0" u="none" strike="noStrike" kern="0" cap="none" spc="0" normalizeH="0" baseline="0" noProof="0" dirty="0">
              <a:ln>
                <a:noFill/>
              </a:ln>
              <a:solidFill>
                <a:srgbClr val="000000"/>
              </a:solidFill>
              <a:effectLst/>
              <a:uLnTx/>
              <a:uFillTx/>
            </a:endParaRPr>
          </a:p>
        </p:txBody>
      </p:sp>
      <p:sp>
        <p:nvSpPr>
          <p:cNvPr id="104" name="TextBox 103"/>
          <p:cNvSpPr txBox="1"/>
          <p:nvPr/>
        </p:nvSpPr>
        <p:spPr>
          <a:xfrm>
            <a:off x="1544570" y="2468349"/>
            <a:ext cx="73494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smtClean="0">
                <a:solidFill>
                  <a:srgbClr val="595959"/>
                </a:solidFill>
              </a:rPr>
              <a:t>upstream</a:t>
            </a:r>
            <a:endParaRPr kumimoji="0" lang="en-US" sz="1100" b="0" i="0" u="none" strike="noStrike" kern="0" cap="none" spc="0" normalizeH="0" baseline="0" noProof="0" dirty="0">
              <a:ln>
                <a:noFill/>
              </a:ln>
              <a:solidFill>
                <a:srgbClr val="595959"/>
              </a:solidFill>
              <a:effectLst/>
              <a:uLnTx/>
              <a:uFillTx/>
            </a:endParaRPr>
          </a:p>
        </p:txBody>
      </p:sp>
      <p:sp>
        <p:nvSpPr>
          <p:cNvPr id="105" name="TextBox 104"/>
          <p:cNvSpPr txBox="1"/>
          <p:nvPr/>
        </p:nvSpPr>
        <p:spPr>
          <a:xfrm>
            <a:off x="2870288" y="1985441"/>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sp>
        <p:nvSpPr>
          <p:cNvPr id="106" name="TextBox 105"/>
          <p:cNvSpPr txBox="1"/>
          <p:nvPr/>
        </p:nvSpPr>
        <p:spPr>
          <a:xfrm>
            <a:off x="2885582" y="1477536"/>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cxnSp>
        <p:nvCxnSpPr>
          <p:cNvPr id="107" name="Straight Arrow Connector 106"/>
          <p:cNvCxnSpPr/>
          <p:nvPr/>
        </p:nvCxnSpPr>
        <p:spPr>
          <a:xfrm>
            <a:off x="2600342" y="1840935"/>
            <a:ext cx="279" cy="236107"/>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cxnSp>
        <p:nvCxnSpPr>
          <p:cNvPr id="108" name="Straight Arrow Connector 107"/>
          <p:cNvCxnSpPr/>
          <p:nvPr/>
        </p:nvCxnSpPr>
        <p:spPr>
          <a:xfrm>
            <a:off x="1955950" y="1840935"/>
            <a:ext cx="4202" cy="236107"/>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cxnSp>
        <p:nvCxnSpPr>
          <p:cNvPr id="109" name="Straight Arrow Connector 108"/>
          <p:cNvCxnSpPr/>
          <p:nvPr/>
        </p:nvCxnSpPr>
        <p:spPr>
          <a:xfrm flipH="1">
            <a:off x="3553509" y="1851069"/>
            <a:ext cx="1012" cy="225973"/>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grpSp>
        <p:nvGrpSpPr>
          <p:cNvPr id="110" name="Group 109"/>
          <p:cNvGrpSpPr/>
          <p:nvPr/>
        </p:nvGrpSpPr>
        <p:grpSpPr>
          <a:xfrm>
            <a:off x="1401549" y="1298198"/>
            <a:ext cx="2788773" cy="809247"/>
            <a:chOff x="2923893" y="3413792"/>
            <a:chExt cx="2215403" cy="676079"/>
          </a:xfrm>
        </p:grpSpPr>
        <p:pic>
          <p:nvPicPr>
            <p:cNvPr id="111" name="Picture 110" descr="rpc-1104.jpg"/>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69623" y="3413792"/>
              <a:ext cx="946483" cy="665496"/>
            </a:xfrm>
            <a:prstGeom prst="rect">
              <a:avLst/>
            </a:prstGeom>
          </p:spPr>
        </p:pic>
        <p:pic>
          <p:nvPicPr>
            <p:cNvPr id="112" name="Picture 111" descr="rpc-1104.jpg"/>
            <p:cNvPicPr>
              <a:picLocks noChangeAspect="1"/>
            </p:cNvPicPr>
            <p:nvPr/>
          </p:nvPicPr>
          <p:blipFill>
            <a:blip r:embed="rId3"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23893" y="3424375"/>
              <a:ext cx="946483" cy="665496"/>
            </a:xfrm>
            <a:prstGeom prst="rect">
              <a:avLst/>
            </a:prstGeom>
          </p:spPr>
        </p:pic>
        <p:pic>
          <p:nvPicPr>
            <p:cNvPr id="113" name="Picture 112" descr="rpc-1104.jpg"/>
            <p:cNvPicPr>
              <a:picLocks noChangeAspect="1"/>
            </p:cNvPicPr>
            <p:nvPr/>
          </p:nvPicPr>
          <p:blipFill>
            <a:blip r:embed="rId3"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92813" y="3424375"/>
              <a:ext cx="946483" cy="665496"/>
            </a:xfrm>
            <a:prstGeom prst="rect">
              <a:avLst/>
            </a:prstGeom>
          </p:spPr>
        </p:pic>
      </p:grpSp>
      <p:grpSp>
        <p:nvGrpSpPr>
          <p:cNvPr id="114" name="Group 113"/>
          <p:cNvGrpSpPr/>
          <p:nvPr/>
        </p:nvGrpSpPr>
        <p:grpSpPr>
          <a:xfrm>
            <a:off x="320556" y="2033305"/>
            <a:ext cx="954359" cy="1602833"/>
            <a:chOff x="1891951" y="2052444"/>
            <a:chExt cx="854031" cy="1524445"/>
          </a:xfrm>
        </p:grpSpPr>
        <p:pic>
          <p:nvPicPr>
            <p:cNvPr id="115" name="Picture 114" descr="mh.jpg"/>
            <p:cNvPicPr>
              <a:picLocks noChangeAspect="1"/>
            </p:cNvPicPr>
            <p:nvPr/>
          </p:nvPicPr>
          <p:blipFill>
            <a:blip r:embed="rId7" cstate="email">
              <a:extLst>
                <a:ext uri="{BEBA8EAE-BF5A-486C-A8C5-ECC9F3942E4B}">
                  <a14:imgProps xmlns:a14="http://schemas.microsoft.com/office/drawing/2010/main">
                    <a14:imgLayer r:embed="rId8">
                      <a14:imgEffect>
                        <a14:backgroundRemoval t="38000" b="79667" l="667" r="100000"/>
                      </a14:imgEffect>
                    </a14:imgLayer>
                  </a14:imgProps>
                </a:ext>
                <a:ext uri="{28A0092B-C50C-407E-A947-70E740481C1C}">
                  <a14:useLocalDpi xmlns:a14="http://schemas.microsoft.com/office/drawing/2010/main"/>
                </a:ext>
              </a:extLst>
            </a:blip>
            <a:stretch>
              <a:fillRect/>
            </a:stretch>
          </p:blipFill>
          <p:spPr>
            <a:xfrm>
              <a:off x="1938471" y="2769378"/>
              <a:ext cx="807511" cy="807511"/>
            </a:xfrm>
            <a:prstGeom prst="rect">
              <a:avLst/>
            </a:prstGeom>
          </p:spPr>
        </p:pic>
        <p:pic>
          <p:nvPicPr>
            <p:cNvPr id="116" name="Picture 115" descr="mh.jpg"/>
            <p:cNvPicPr>
              <a:picLocks noChangeAspect="1"/>
            </p:cNvPicPr>
            <p:nvPr/>
          </p:nvPicPr>
          <p:blipFill>
            <a:blip r:embed="rId7" cstate="email">
              <a:extLst>
                <a:ext uri="{BEBA8EAE-BF5A-486C-A8C5-ECC9F3942E4B}">
                  <a14:imgProps xmlns:a14="http://schemas.microsoft.com/office/drawing/2010/main">
                    <a14:imgLayer r:embed="rId9">
                      <a14:imgEffect>
                        <a14:backgroundRemoval t="38000" b="79667" l="667" r="100000"/>
                      </a14:imgEffect>
                    </a14:imgLayer>
                  </a14:imgProps>
                </a:ext>
                <a:ext uri="{28A0092B-C50C-407E-A947-70E740481C1C}">
                  <a14:useLocalDpi xmlns:a14="http://schemas.microsoft.com/office/drawing/2010/main"/>
                </a:ext>
              </a:extLst>
            </a:blip>
            <a:stretch>
              <a:fillRect/>
            </a:stretch>
          </p:blipFill>
          <p:spPr>
            <a:xfrm>
              <a:off x="1891951" y="2052444"/>
              <a:ext cx="807511" cy="807511"/>
            </a:xfrm>
            <a:prstGeom prst="rect">
              <a:avLst/>
            </a:prstGeom>
          </p:spPr>
        </p:pic>
      </p:grpSp>
      <p:sp>
        <p:nvSpPr>
          <p:cNvPr id="117" name="TextBox 116"/>
          <p:cNvSpPr txBox="1"/>
          <p:nvPr/>
        </p:nvSpPr>
        <p:spPr>
          <a:xfrm>
            <a:off x="224398" y="2774585"/>
            <a:ext cx="9687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Slave MH</a:t>
            </a:r>
            <a:endParaRPr kumimoji="0" lang="en-US" sz="1600" b="0" i="0" u="none" strike="noStrike" kern="0" cap="none" spc="0" normalizeH="0" baseline="0" noProof="0" dirty="0">
              <a:ln>
                <a:noFill/>
              </a:ln>
              <a:solidFill>
                <a:sysClr val="windowText" lastClr="000000"/>
              </a:solidFill>
              <a:effectLst/>
              <a:uLnTx/>
              <a:uFillTx/>
            </a:endParaRPr>
          </a:p>
        </p:txBody>
      </p:sp>
      <p:sp>
        <p:nvSpPr>
          <p:cNvPr id="118" name="TextBox 117"/>
          <p:cNvSpPr txBox="1"/>
          <p:nvPr/>
        </p:nvSpPr>
        <p:spPr>
          <a:xfrm>
            <a:off x="2859630" y="3254300"/>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cxnSp>
        <p:nvCxnSpPr>
          <p:cNvPr id="119" name="Straight Arrow Connector 118"/>
          <p:cNvCxnSpPr/>
          <p:nvPr/>
        </p:nvCxnSpPr>
        <p:spPr>
          <a:xfrm flipH="1">
            <a:off x="1049207" y="2708920"/>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grpSp>
        <p:nvGrpSpPr>
          <p:cNvPr id="120" name="群組 8"/>
          <p:cNvGrpSpPr/>
          <p:nvPr/>
        </p:nvGrpSpPr>
        <p:grpSpPr>
          <a:xfrm>
            <a:off x="1858184" y="2067412"/>
            <a:ext cx="224411" cy="218344"/>
            <a:chOff x="832538" y="2240352"/>
            <a:chExt cx="178272" cy="182414"/>
          </a:xfrm>
        </p:grpSpPr>
        <p:sp>
          <p:nvSpPr>
            <p:cNvPr id="121"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22" name="直線接點 7"/>
            <p:cNvCxnSpPr>
              <a:stCxn id="121" idx="1"/>
              <a:endCxn id="121"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23" name="群組 79"/>
          <p:cNvGrpSpPr/>
          <p:nvPr/>
        </p:nvGrpSpPr>
        <p:grpSpPr>
          <a:xfrm>
            <a:off x="2488416" y="2059812"/>
            <a:ext cx="224411" cy="218344"/>
            <a:chOff x="832538" y="2240352"/>
            <a:chExt cx="178272" cy="182414"/>
          </a:xfrm>
        </p:grpSpPr>
        <p:sp>
          <p:nvSpPr>
            <p:cNvPr id="124"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25" name="直線接點 82"/>
            <p:cNvCxnSpPr>
              <a:stCxn id="124" idx="1"/>
              <a:endCxn id="124"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26" name="群組 83"/>
          <p:cNvGrpSpPr/>
          <p:nvPr/>
        </p:nvGrpSpPr>
        <p:grpSpPr>
          <a:xfrm>
            <a:off x="3450590" y="2069441"/>
            <a:ext cx="224411" cy="218344"/>
            <a:chOff x="832538" y="2240352"/>
            <a:chExt cx="178272" cy="182414"/>
          </a:xfrm>
        </p:grpSpPr>
        <p:sp>
          <p:nvSpPr>
            <p:cNvPr id="127"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28" name="直線接點 85"/>
            <p:cNvCxnSpPr>
              <a:stCxn id="127" idx="1"/>
              <a:endCxn id="127"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29" name="群組 89"/>
          <p:cNvGrpSpPr/>
          <p:nvPr/>
        </p:nvGrpSpPr>
        <p:grpSpPr>
          <a:xfrm>
            <a:off x="2480787" y="3377311"/>
            <a:ext cx="224411" cy="218344"/>
            <a:chOff x="832538" y="2240352"/>
            <a:chExt cx="178272" cy="182414"/>
          </a:xfrm>
        </p:grpSpPr>
        <p:sp>
          <p:nvSpPr>
            <p:cNvPr id="130"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31" name="直線接點 98"/>
            <p:cNvCxnSpPr>
              <a:stCxn id="130" idx="1"/>
              <a:endCxn id="130"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32" name="群組 99"/>
          <p:cNvGrpSpPr/>
          <p:nvPr/>
        </p:nvGrpSpPr>
        <p:grpSpPr>
          <a:xfrm>
            <a:off x="3442191" y="3366167"/>
            <a:ext cx="224411" cy="218344"/>
            <a:chOff x="832538" y="2240352"/>
            <a:chExt cx="178272" cy="182414"/>
          </a:xfrm>
        </p:grpSpPr>
        <p:sp>
          <p:nvSpPr>
            <p:cNvPr id="133"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34" name="直線接點 106"/>
            <p:cNvCxnSpPr>
              <a:stCxn id="133" idx="1"/>
              <a:endCxn id="133"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cxnSp>
        <p:nvCxnSpPr>
          <p:cNvPr id="135" name="Straight Arrow Connector 53"/>
          <p:cNvCxnSpPr/>
          <p:nvPr/>
        </p:nvCxnSpPr>
        <p:spPr>
          <a:xfrm flipH="1">
            <a:off x="4045394" y="2631167"/>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cxnSp>
        <p:nvCxnSpPr>
          <p:cNvPr id="136" name="Straight Arrow Connector 53"/>
          <p:cNvCxnSpPr/>
          <p:nvPr/>
        </p:nvCxnSpPr>
        <p:spPr>
          <a:xfrm flipH="1">
            <a:off x="4041351" y="3108579"/>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sp>
        <p:nvSpPr>
          <p:cNvPr id="137" name="TextBox 136"/>
          <p:cNvSpPr txBox="1"/>
          <p:nvPr/>
        </p:nvSpPr>
        <p:spPr>
          <a:xfrm>
            <a:off x="179512" y="2054790"/>
            <a:ext cx="11306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Master MH</a:t>
            </a:r>
            <a:endParaRPr kumimoji="0" lang="en-US" sz="1600" b="0" i="0" u="none" strike="noStrike" kern="0" cap="none" spc="0" normalizeH="0" baseline="0" noProof="0" dirty="0">
              <a:ln>
                <a:noFill/>
              </a:ln>
              <a:solidFill>
                <a:srgbClr val="FF0000"/>
              </a:solidFill>
              <a:effectLst/>
              <a:uLnTx/>
              <a:uFillTx/>
            </a:endParaRPr>
          </a:p>
        </p:txBody>
      </p:sp>
      <p:sp>
        <p:nvSpPr>
          <p:cNvPr id="138" name="矩形 12"/>
          <p:cNvSpPr/>
          <p:nvPr/>
        </p:nvSpPr>
        <p:spPr>
          <a:xfrm>
            <a:off x="1540368" y="2925005"/>
            <a:ext cx="607517" cy="530480"/>
          </a:xfrm>
          <a:prstGeom prst="rect">
            <a:avLst/>
          </a:prstGeom>
          <a:solidFill>
            <a:srgbClr val="FDEADA"/>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39" name="矩形 2"/>
          <p:cNvSpPr/>
          <p:nvPr/>
        </p:nvSpPr>
        <p:spPr>
          <a:xfrm>
            <a:off x="1380894" y="3035956"/>
            <a:ext cx="224411" cy="218344"/>
          </a:xfrm>
          <a:prstGeom prst="rect">
            <a:avLst/>
          </a:prstGeom>
          <a:pattFill prst="pct20">
            <a:fgClr>
              <a:srgbClr val="4F81BD"/>
            </a:fgClr>
            <a:bgClr>
              <a:sysClr val="window" lastClr="FFFFFF"/>
            </a:bgClr>
          </a:patt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40" name="TextBox 139"/>
          <p:cNvSpPr txBox="1"/>
          <p:nvPr/>
        </p:nvSpPr>
        <p:spPr>
          <a:xfrm>
            <a:off x="1643830" y="3016055"/>
            <a:ext cx="46001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VS2</a:t>
            </a:r>
            <a:endParaRPr kumimoji="0" lang="en-US" sz="1400" b="0" i="0" u="none" strike="noStrike" kern="0" cap="none" spc="0" normalizeH="0" baseline="0" noProof="0" dirty="0">
              <a:ln>
                <a:noFill/>
              </a:ln>
              <a:solidFill>
                <a:sysClr val="windowText" lastClr="000000"/>
              </a:solidFill>
              <a:effectLst/>
              <a:uLnTx/>
              <a:uFillTx/>
            </a:endParaRPr>
          </a:p>
        </p:txBody>
      </p:sp>
      <p:pic>
        <p:nvPicPr>
          <p:cNvPr id="141" name="Picture 101" descr="ni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98806">
            <a:off x="8111919" y="5475451"/>
            <a:ext cx="734904" cy="426269"/>
          </a:xfrm>
          <a:prstGeom prst="rect">
            <a:avLst/>
          </a:prstGeom>
        </p:spPr>
      </p:pic>
      <p:pic>
        <p:nvPicPr>
          <p:cNvPr id="142" name="Picture 141" descr="ni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98806">
            <a:off x="8106917" y="5020571"/>
            <a:ext cx="734904" cy="426269"/>
          </a:xfrm>
          <a:prstGeom prst="rect">
            <a:avLst/>
          </a:prstGeom>
        </p:spPr>
      </p:pic>
      <p:sp>
        <p:nvSpPr>
          <p:cNvPr id="143" name="矩形 12"/>
          <p:cNvSpPr/>
          <p:nvPr/>
        </p:nvSpPr>
        <p:spPr>
          <a:xfrm>
            <a:off x="5612905" y="4823031"/>
            <a:ext cx="2520491" cy="1250621"/>
          </a:xfrm>
          <a:prstGeom prst="rect">
            <a:avLst/>
          </a:prstGeom>
          <a:solidFill>
            <a:srgbClr val="F79646">
              <a:lumMod val="20000"/>
              <a:lumOff val="80000"/>
            </a:srgbClr>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smtClean="0">
                <a:ln>
                  <a:noFill/>
                </a:ln>
                <a:solidFill>
                  <a:sysClr val="windowText" lastClr="000000"/>
                </a:solidFill>
                <a:effectLst/>
                <a:uLnTx/>
                <a:uFillTx/>
                <a:latin typeface="Calibri"/>
                <a:ea typeface="新細明體"/>
                <a:cs typeface="+mn-cs"/>
              </a:rPr>
              <a:t> Virtual Switch </a:t>
            </a:r>
            <a:r>
              <a:rPr kumimoji="0" lang="en-US" altLang="zh-TW" sz="1600" b="0" i="0" u="none" strike="noStrike" kern="0" cap="none" spc="0" normalizeH="0" baseline="0" noProof="0" dirty="0">
                <a:ln>
                  <a:noFill/>
                </a:ln>
                <a:solidFill>
                  <a:sysClr val="windowText" lastClr="000000"/>
                </a:solidFill>
                <a:effectLst/>
                <a:uLnTx/>
                <a:uFillTx/>
                <a:latin typeface="Calibri"/>
                <a:ea typeface="新細明體"/>
              </a:rPr>
              <a:t>2</a:t>
            </a:r>
            <a:endParaRPr kumimoji="0" lang="zh-TW" altLang="en-US" sz="16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44" name="矩形 2"/>
          <p:cNvSpPr/>
          <p:nvPr/>
        </p:nvSpPr>
        <p:spPr>
          <a:xfrm>
            <a:off x="8024721" y="5140162"/>
            <a:ext cx="224411" cy="21834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45" name="矩形 2"/>
          <p:cNvSpPr/>
          <p:nvPr/>
        </p:nvSpPr>
        <p:spPr>
          <a:xfrm>
            <a:off x="8024721" y="5601732"/>
            <a:ext cx="224411" cy="21834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46" name="TextBox 145"/>
          <p:cNvSpPr txBox="1"/>
          <p:nvPr/>
        </p:nvSpPr>
        <p:spPr>
          <a:xfrm rot="16200000">
            <a:off x="7522349" y="5317624"/>
            <a:ext cx="73609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Ethernet</a:t>
            </a:r>
            <a:endParaRPr kumimoji="0" lang="en-US" sz="1200" b="0" i="0" u="none" strike="noStrike" kern="0" cap="none" spc="0" normalizeH="0" baseline="0" noProof="0" dirty="0">
              <a:ln>
                <a:noFill/>
              </a:ln>
              <a:solidFill>
                <a:srgbClr val="000000"/>
              </a:solidFill>
              <a:effectLst/>
              <a:uLnTx/>
              <a:uFillTx/>
            </a:endParaRPr>
          </a:p>
        </p:txBody>
      </p:sp>
      <p:sp>
        <p:nvSpPr>
          <p:cNvPr id="147" name="TextBox 146"/>
          <p:cNvSpPr txBox="1"/>
          <p:nvPr/>
        </p:nvSpPr>
        <p:spPr>
          <a:xfrm>
            <a:off x="5617107" y="5086516"/>
            <a:ext cx="415581" cy="3131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595959"/>
                </a:solidFill>
                <a:effectLst/>
                <a:uLnTx/>
                <a:uFillTx/>
              </a:rPr>
              <a:t>TB</a:t>
            </a:r>
            <a:endParaRPr kumimoji="0" lang="en-US" sz="1100" b="0" i="0" u="none" strike="noStrike" kern="0" cap="none" spc="0" normalizeH="0" baseline="0" noProof="0" dirty="0">
              <a:ln>
                <a:noFill/>
              </a:ln>
              <a:solidFill>
                <a:srgbClr val="595959"/>
              </a:solidFill>
              <a:effectLst/>
              <a:uLnTx/>
              <a:uFillTx/>
            </a:endParaRPr>
          </a:p>
        </p:txBody>
      </p:sp>
      <p:sp>
        <p:nvSpPr>
          <p:cNvPr id="148" name="TextBox 147"/>
          <p:cNvSpPr txBox="1"/>
          <p:nvPr/>
        </p:nvSpPr>
        <p:spPr>
          <a:xfrm>
            <a:off x="6942825" y="4603608"/>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sp>
        <p:nvSpPr>
          <p:cNvPr id="149" name="TextBox 148"/>
          <p:cNvSpPr txBox="1"/>
          <p:nvPr/>
        </p:nvSpPr>
        <p:spPr>
          <a:xfrm>
            <a:off x="6958119" y="4095703"/>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cxnSp>
        <p:nvCxnSpPr>
          <p:cNvPr id="150" name="Straight Arrow Connector 149"/>
          <p:cNvCxnSpPr/>
          <p:nvPr/>
        </p:nvCxnSpPr>
        <p:spPr>
          <a:xfrm>
            <a:off x="6672879" y="4459102"/>
            <a:ext cx="279" cy="236107"/>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cxnSp>
        <p:nvCxnSpPr>
          <p:cNvPr id="151" name="Straight Arrow Connector 150"/>
          <p:cNvCxnSpPr/>
          <p:nvPr/>
        </p:nvCxnSpPr>
        <p:spPr>
          <a:xfrm>
            <a:off x="6028487" y="4459102"/>
            <a:ext cx="4202" cy="236107"/>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cxnSp>
        <p:nvCxnSpPr>
          <p:cNvPr id="152" name="Straight Arrow Connector 151"/>
          <p:cNvCxnSpPr/>
          <p:nvPr/>
        </p:nvCxnSpPr>
        <p:spPr>
          <a:xfrm flipH="1">
            <a:off x="7626046" y="4469236"/>
            <a:ext cx="1012" cy="225973"/>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a:outerShdw blurRad="40000" dist="20000" dir="5400000" rotWithShape="0">
              <a:srgbClr val="000000">
                <a:alpha val="38000"/>
              </a:srgbClr>
            </a:outerShdw>
          </a:effectLst>
        </p:spPr>
      </p:cxnSp>
      <p:grpSp>
        <p:nvGrpSpPr>
          <p:cNvPr id="153" name="Group 152"/>
          <p:cNvGrpSpPr/>
          <p:nvPr/>
        </p:nvGrpSpPr>
        <p:grpSpPr>
          <a:xfrm>
            <a:off x="5474086" y="3916365"/>
            <a:ext cx="2788773" cy="809247"/>
            <a:chOff x="2923893" y="3413792"/>
            <a:chExt cx="2215403" cy="676079"/>
          </a:xfrm>
        </p:grpSpPr>
        <p:pic>
          <p:nvPicPr>
            <p:cNvPr id="154" name="Picture 153" descr="rpc-1104.jpg"/>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69623" y="3413792"/>
              <a:ext cx="946483" cy="665496"/>
            </a:xfrm>
            <a:prstGeom prst="rect">
              <a:avLst/>
            </a:prstGeom>
          </p:spPr>
        </p:pic>
        <p:pic>
          <p:nvPicPr>
            <p:cNvPr id="155" name="Picture 154" descr="rpc-1104.jpg"/>
            <p:cNvPicPr>
              <a:picLocks noChangeAspect="1"/>
            </p:cNvPicPr>
            <p:nvPr/>
          </p:nvPicPr>
          <p:blipFill>
            <a:blip r:embed="rId3"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23893" y="3424375"/>
              <a:ext cx="946483" cy="665496"/>
            </a:xfrm>
            <a:prstGeom prst="rect">
              <a:avLst/>
            </a:prstGeom>
          </p:spPr>
        </p:pic>
        <p:pic>
          <p:nvPicPr>
            <p:cNvPr id="156" name="Picture 155" descr="rpc-1104.jpg"/>
            <p:cNvPicPr>
              <a:picLocks noChangeAspect="1"/>
            </p:cNvPicPr>
            <p:nvPr/>
          </p:nvPicPr>
          <p:blipFill>
            <a:blip r:embed="rId3"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92813" y="3424375"/>
              <a:ext cx="946483" cy="665496"/>
            </a:xfrm>
            <a:prstGeom prst="rect">
              <a:avLst/>
            </a:prstGeom>
          </p:spPr>
        </p:pic>
      </p:grpSp>
      <p:sp>
        <p:nvSpPr>
          <p:cNvPr id="157" name="TextBox 156"/>
          <p:cNvSpPr txBox="1"/>
          <p:nvPr/>
        </p:nvSpPr>
        <p:spPr>
          <a:xfrm>
            <a:off x="6932167" y="5872467"/>
            <a:ext cx="433080" cy="442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p>
        </p:txBody>
      </p:sp>
      <p:grpSp>
        <p:nvGrpSpPr>
          <p:cNvPr id="158" name="群組 8"/>
          <p:cNvGrpSpPr/>
          <p:nvPr/>
        </p:nvGrpSpPr>
        <p:grpSpPr>
          <a:xfrm>
            <a:off x="6218584" y="4688190"/>
            <a:ext cx="224411" cy="218344"/>
            <a:chOff x="832538" y="2240352"/>
            <a:chExt cx="178272" cy="182414"/>
          </a:xfrm>
        </p:grpSpPr>
        <p:sp>
          <p:nvSpPr>
            <p:cNvPr id="159"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60" name="直線接點 7"/>
            <p:cNvCxnSpPr>
              <a:stCxn id="159" idx="1"/>
              <a:endCxn id="159"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61" name="群組 79"/>
          <p:cNvGrpSpPr/>
          <p:nvPr/>
        </p:nvGrpSpPr>
        <p:grpSpPr>
          <a:xfrm>
            <a:off x="6560953" y="4677979"/>
            <a:ext cx="224411" cy="218344"/>
            <a:chOff x="832538" y="2240352"/>
            <a:chExt cx="178272" cy="182414"/>
          </a:xfrm>
        </p:grpSpPr>
        <p:sp>
          <p:nvSpPr>
            <p:cNvPr id="162"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63" name="直線接點 82"/>
            <p:cNvCxnSpPr>
              <a:stCxn id="162" idx="1"/>
              <a:endCxn id="162"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64" name="群組 83"/>
          <p:cNvGrpSpPr/>
          <p:nvPr/>
        </p:nvGrpSpPr>
        <p:grpSpPr>
          <a:xfrm>
            <a:off x="7523127" y="4687608"/>
            <a:ext cx="224411" cy="218344"/>
            <a:chOff x="832538" y="2240352"/>
            <a:chExt cx="178272" cy="182414"/>
          </a:xfrm>
        </p:grpSpPr>
        <p:sp>
          <p:nvSpPr>
            <p:cNvPr id="165"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66" name="直線接點 85"/>
            <p:cNvCxnSpPr>
              <a:stCxn id="165" idx="1"/>
              <a:endCxn id="165"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67" name="群組 89"/>
          <p:cNvGrpSpPr/>
          <p:nvPr/>
        </p:nvGrpSpPr>
        <p:grpSpPr>
          <a:xfrm>
            <a:off x="6553324" y="5995478"/>
            <a:ext cx="224411" cy="218344"/>
            <a:chOff x="832538" y="2240352"/>
            <a:chExt cx="178272" cy="182414"/>
          </a:xfrm>
        </p:grpSpPr>
        <p:sp>
          <p:nvSpPr>
            <p:cNvPr id="168"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69" name="直線接點 98"/>
            <p:cNvCxnSpPr>
              <a:stCxn id="168" idx="1"/>
              <a:endCxn id="168"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grpSp>
        <p:nvGrpSpPr>
          <p:cNvPr id="170" name="群組 99"/>
          <p:cNvGrpSpPr/>
          <p:nvPr/>
        </p:nvGrpSpPr>
        <p:grpSpPr>
          <a:xfrm>
            <a:off x="7514728" y="5984334"/>
            <a:ext cx="224411" cy="218344"/>
            <a:chOff x="832538" y="2240352"/>
            <a:chExt cx="178272" cy="182414"/>
          </a:xfrm>
        </p:grpSpPr>
        <p:sp>
          <p:nvSpPr>
            <p:cNvPr id="171" name="矩形 2"/>
            <p:cNvSpPr/>
            <p:nvPr/>
          </p:nvSpPr>
          <p:spPr>
            <a:xfrm>
              <a:off x="832538" y="2240352"/>
              <a:ext cx="178272" cy="182414"/>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cxnSp>
          <p:nvCxnSpPr>
            <p:cNvPr id="172" name="直線接點 106"/>
            <p:cNvCxnSpPr>
              <a:stCxn id="171" idx="1"/>
              <a:endCxn id="171" idx="3"/>
            </p:cNvCxnSpPr>
            <p:nvPr/>
          </p:nvCxnSpPr>
          <p:spPr>
            <a:xfrm>
              <a:off x="832538" y="2331559"/>
              <a:ext cx="178272" cy="0"/>
            </a:xfrm>
            <a:prstGeom prst="line">
              <a:avLst/>
            </a:prstGeom>
            <a:noFill/>
            <a:ln w="19050" cap="flat" cmpd="sng" algn="ctr">
              <a:solidFill>
                <a:sysClr val="windowText" lastClr="000000"/>
              </a:solidFill>
              <a:prstDash val="solid"/>
            </a:ln>
            <a:effectLst/>
          </p:spPr>
        </p:cxnSp>
      </p:grpSp>
      <p:cxnSp>
        <p:nvCxnSpPr>
          <p:cNvPr id="173" name="Straight Arrow Connector 53"/>
          <p:cNvCxnSpPr/>
          <p:nvPr/>
        </p:nvCxnSpPr>
        <p:spPr>
          <a:xfrm flipH="1">
            <a:off x="8117931" y="5249334"/>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cxnSp>
        <p:nvCxnSpPr>
          <p:cNvPr id="174" name="Straight Arrow Connector 53"/>
          <p:cNvCxnSpPr/>
          <p:nvPr/>
        </p:nvCxnSpPr>
        <p:spPr>
          <a:xfrm flipH="1">
            <a:off x="8113888" y="5726746"/>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sp>
        <p:nvSpPr>
          <p:cNvPr id="175" name="矩形 12"/>
          <p:cNvSpPr/>
          <p:nvPr/>
        </p:nvSpPr>
        <p:spPr>
          <a:xfrm>
            <a:off x="5611067" y="4832206"/>
            <a:ext cx="607517" cy="530480"/>
          </a:xfrm>
          <a:prstGeom prst="rect">
            <a:avLst/>
          </a:prstGeom>
          <a:solidFill>
            <a:srgbClr val="EBF1DE"/>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0" i="0" u="none" strike="noStrike" kern="0" cap="none" spc="0" normalizeH="0" baseline="0" noProof="0" dirty="0">
              <a:ln>
                <a:noFill/>
              </a:ln>
              <a:solidFill>
                <a:sysClr val="windowText" lastClr="000000"/>
              </a:solidFill>
              <a:effectLst/>
              <a:uLnTx/>
              <a:uFillTx/>
              <a:latin typeface="Calibri"/>
              <a:ea typeface="新細明體"/>
              <a:cs typeface="+mn-cs"/>
            </a:endParaRPr>
          </a:p>
        </p:txBody>
      </p:sp>
      <p:sp>
        <p:nvSpPr>
          <p:cNvPr id="176" name="矩形 2"/>
          <p:cNvSpPr/>
          <p:nvPr/>
        </p:nvSpPr>
        <p:spPr>
          <a:xfrm>
            <a:off x="5453431" y="5654123"/>
            <a:ext cx="224411" cy="218344"/>
          </a:xfrm>
          <a:prstGeom prst="rect">
            <a:avLst/>
          </a:prstGeom>
          <a:pattFill prst="pct20">
            <a:fgClr>
              <a:srgbClr val="4F81BD"/>
            </a:fgClr>
            <a:bgClr>
              <a:sysClr val="window" lastClr="FFFFFF"/>
            </a:bgClr>
          </a:patt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77" name="TextBox 176"/>
          <p:cNvSpPr txBox="1"/>
          <p:nvPr/>
        </p:nvSpPr>
        <p:spPr>
          <a:xfrm>
            <a:off x="5686557" y="4904214"/>
            <a:ext cx="46001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VS1</a:t>
            </a:r>
            <a:endParaRPr kumimoji="0" lang="en-US" sz="1400" b="0" i="0" u="none" strike="noStrike" kern="0" cap="none" spc="0" normalizeH="0" baseline="0" noProof="0" dirty="0">
              <a:ln>
                <a:noFill/>
              </a:ln>
              <a:solidFill>
                <a:srgbClr val="000000"/>
              </a:solidFill>
              <a:effectLst/>
              <a:uLnTx/>
              <a:uFillTx/>
            </a:endParaRPr>
          </a:p>
        </p:txBody>
      </p:sp>
      <p:sp>
        <p:nvSpPr>
          <p:cNvPr id="178" name="矩形 2"/>
          <p:cNvSpPr/>
          <p:nvPr/>
        </p:nvSpPr>
        <p:spPr>
          <a:xfrm>
            <a:off x="5456269" y="5165946"/>
            <a:ext cx="224411" cy="218344"/>
          </a:xfrm>
          <a:prstGeom prst="rect">
            <a:avLst/>
          </a:prstGeom>
          <a:pattFill prst="pct20">
            <a:fgClr>
              <a:srgbClr val="4F81BD"/>
            </a:fgClr>
            <a:bgClr>
              <a:sysClr val="window" lastClr="FFFFFF"/>
            </a:bgClr>
          </a:patt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endParaRPr>
          </a:p>
        </p:txBody>
      </p:sp>
      <p:sp>
        <p:nvSpPr>
          <p:cNvPr id="179" name="Right Arrow 178"/>
          <p:cNvSpPr/>
          <p:nvPr/>
        </p:nvSpPr>
        <p:spPr>
          <a:xfrm rot="2636652">
            <a:off x="4515344" y="3624753"/>
            <a:ext cx="547306" cy="472589"/>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80" name="Straight Arrow Connector 179"/>
          <p:cNvCxnSpPr/>
          <p:nvPr/>
        </p:nvCxnSpPr>
        <p:spPr>
          <a:xfrm flipH="1">
            <a:off x="1036312" y="3138539"/>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cxnSp>
        <p:nvCxnSpPr>
          <p:cNvPr id="181" name="Straight Arrow Connector 180"/>
          <p:cNvCxnSpPr/>
          <p:nvPr/>
        </p:nvCxnSpPr>
        <p:spPr>
          <a:xfrm flipH="1">
            <a:off x="5268231" y="5751090"/>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grpSp>
        <p:nvGrpSpPr>
          <p:cNvPr id="182" name="Group 181"/>
          <p:cNvGrpSpPr/>
          <p:nvPr/>
        </p:nvGrpSpPr>
        <p:grpSpPr>
          <a:xfrm>
            <a:off x="4313872" y="4645856"/>
            <a:ext cx="954359" cy="1602833"/>
            <a:chOff x="1891951" y="2052444"/>
            <a:chExt cx="854031" cy="1524445"/>
          </a:xfrm>
        </p:grpSpPr>
        <p:pic>
          <p:nvPicPr>
            <p:cNvPr id="183" name="Picture 182" descr="mh.jpg"/>
            <p:cNvPicPr>
              <a:picLocks noChangeAspect="1"/>
            </p:cNvPicPr>
            <p:nvPr/>
          </p:nvPicPr>
          <p:blipFill>
            <a:blip r:embed="rId7" cstate="email">
              <a:extLst>
                <a:ext uri="{BEBA8EAE-BF5A-486C-A8C5-ECC9F3942E4B}">
                  <a14:imgProps xmlns:a14="http://schemas.microsoft.com/office/drawing/2010/main">
                    <a14:imgLayer r:embed="rId10">
                      <a14:imgEffect>
                        <a14:backgroundRemoval t="38000" b="79667" l="667" r="100000"/>
                      </a14:imgEffect>
                    </a14:imgLayer>
                  </a14:imgProps>
                </a:ext>
                <a:ext uri="{28A0092B-C50C-407E-A947-70E740481C1C}">
                  <a14:useLocalDpi xmlns:a14="http://schemas.microsoft.com/office/drawing/2010/main"/>
                </a:ext>
              </a:extLst>
            </a:blip>
            <a:stretch>
              <a:fillRect/>
            </a:stretch>
          </p:blipFill>
          <p:spPr>
            <a:xfrm>
              <a:off x="1938471" y="2769378"/>
              <a:ext cx="807511" cy="807511"/>
            </a:xfrm>
            <a:prstGeom prst="rect">
              <a:avLst/>
            </a:prstGeom>
          </p:spPr>
        </p:pic>
        <p:pic>
          <p:nvPicPr>
            <p:cNvPr id="184" name="Picture 183" descr="mh.jpg"/>
            <p:cNvPicPr>
              <a:picLocks noChangeAspect="1"/>
            </p:cNvPicPr>
            <p:nvPr/>
          </p:nvPicPr>
          <p:blipFill>
            <a:blip r:embed="rId7" cstate="email">
              <a:extLst>
                <a:ext uri="{BEBA8EAE-BF5A-486C-A8C5-ECC9F3942E4B}">
                  <a14:imgProps xmlns:a14="http://schemas.microsoft.com/office/drawing/2010/main">
                    <a14:imgLayer r:embed="rId10">
                      <a14:imgEffect>
                        <a14:backgroundRemoval t="38000" b="79667" l="667" r="100000"/>
                      </a14:imgEffect>
                    </a14:imgLayer>
                  </a14:imgProps>
                </a:ext>
                <a:ext uri="{28A0092B-C50C-407E-A947-70E740481C1C}">
                  <a14:useLocalDpi xmlns:a14="http://schemas.microsoft.com/office/drawing/2010/main"/>
                </a:ext>
              </a:extLst>
            </a:blip>
            <a:stretch>
              <a:fillRect/>
            </a:stretch>
          </p:blipFill>
          <p:spPr>
            <a:xfrm>
              <a:off x="1891951" y="2052444"/>
              <a:ext cx="807511" cy="807511"/>
            </a:xfrm>
            <a:prstGeom prst="rect">
              <a:avLst/>
            </a:prstGeom>
          </p:spPr>
        </p:pic>
      </p:grpSp>
      <p:sp>
        <p:nvSpPr>
          <p:cNvPr id="185" name="TextBox 184"/>
          <p:cNvSpPr txBox="1"/>
          <p:nvPr/>
        </p:nvSpPr>
        <p:spPr>
          <a:xfrm>
            <a:off x="4217714" y="5387136"/>
            <a:ext cx="9687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Slave MH</a:t>
            </a:r>
            <a:endParaRPr kumimoji="0" lang="en-US" sz="1600" b="0" i="0" u="none" strike="noStrike" kern="0" cap="none" spc="0" normalizeH="0" baseline="0" noProof="0" dirty="0">
              <a:ln>
                <a:noFill/>
              </a:ln>
              <a:solidFill>
                <a:srgbClr val="FF0000"/>
              </a:solidFill>
              <a:effectLst/>
              <a:uLnTx/>
              <a:uFillTx/>
            </a:endParaRPr>
          </a:p>
        </p:txBody>
      </p:sp>
      <p:cxnSp>
        <p:nvCxnSpPr>
          <p:cNvPr id="186" name="Straight Arrow Connector 185"/>
          <p:cNvCxnSpPr/>
          <p:nvPr/>
        </p:nvCxnSpPr>
        <p:spPr>
          <a:xfrm flipH="1">
            <a:off x="5254634" y="5249334"/>
            <a:ext cx="347145" cy="0"/>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sp>
        <p:nvSpPr>
          <p:cNvPr id="187" name="TextBox 186"/>
          <p:cNvSpPr txBox="1"/>
          <p:nvPr/>
        </p:nvSpPr>
        <p:spPr>
          <a:xfrm>
            <a:off x="4172828" y="4667341"/>
            <a:ext cx="1130638"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Master MH</a:t>
            </a:r>
            <a:endParaRPr kumimoji="0" lang="en-US" sz="1600" b="0" i="0" u="none" strike="noStrike" kern="0" cap="none" spc="0" normalizeH="0" baseline="0" noProof="0" dirty="0">
              <a:ln>
                <a:noFill/>
              </a:ln>
              <a:solidFill>
                <a:sysClr val="windowText" lastClr="000000"/>
              </a:solidFill>
              <a:effectLst/>
              <a:uLnTx/>
              <a:uFillTx/>
            </a:endParaRPr>
          </a:p>
        </p:txBody>
      </p:sp>
      <p:sp>
        <p:nvSpPr>
          <p:cNvPr id="188" name="Content Placeholder 4"/>
          <p:cNvSpPr txBox="1">
            <a:spLocks/>
          </p:cNvSpPr>
          <p:nvPr/>
        </p:nvSpPr>
        <p:spPr bwMode="blackWhite">
          <a:xfrm>
            <a:off x="4810747" y="1876469"/>
            <a:ext cx="4187955" cy="19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11"/>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12"/>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pPr marL="449263" lvl="1" indent="-449263">
              <a:buClr>
                <a:schemeClr val="tx2"/>
              </a:buClr>
              <a:buSzPct val="80000"/>
              <a:buBlip>
                <a:blip r:embed="rId11"/>
              </a:buBlip>
            </a:pPr>
            <a:r>
              <a:rPr lang="en-US" sz="2000" dirty="0" smtClean="0">
                <a:solidFill>
                  <a:srgbClr val="008000"/>
                </a:solidFill>
              </a:rPr>
              <a:t>MMH</a:t>
            </a:r>
            <a:r>
              <a:rPr lang="en-US" sz="2000" dirty="0" smtClean="0"/>
              <a:t> </a:t>
            </a:r>
            <a:r>
              <a:rPr lang="en-US" sz="2000" dirty="0"/>
              <a:t>(Master) connected to the upstream port of VS1,  and </a:t>
            </a:r>
            <a:endParaRPr lang="en-US" sz="2000" dirty="0" smtClean="0"/>
          </a:p>
          <a:p>
            <a:pPr marL="449263" lvl="1" indent="-449263">
              <a:buClr>
                <a:schemeClr val="tx2"/>
              </a:buClr>
              <a:buSzPct val="80000"/>
              <a:buBlip>
                <a:blip r:embed="rId11"/>
              </a:buBlip>
            </a:pPr>
            <a:r>
              <a:rPr lang="en-US" sz="2000" dirty="0" smtClean="0">
                <a:solidFill>
                  <a:srgbClr val="008000"/>
                </a:solidFill>
              </a:rPr>
              <a:t>BMH</a:t>
            </a:r>
            <a:r>
              <a:rPr lang="en-US" sz="2000" dirty="0" smtClean="0"/>
              <a:t> </a:t>
            </a:r>
            <a:r>
              <a:rPr lang="en-US" sz="2000" dirty="0"/>
              <a:t>(Backup) connected to the upstream port of VS2</a:t>
            </a:r>
            <a:r>
              <a:rPr lang="en-US" sz="2000" dirty="0" smtClean="0"/>
              <a:t>.</a:t>
            </a:r>
            <a:endParaRPr lang="en-US" sz="2000" dirty="0"/>
          </a:p>
        </p:txBody>
      </p:sp>
      <p:sp>
        <p:nvSpPr>
          <p:cNvPr id="189" name="Content Placeholder 4"/>
          <p:cNvSpPr txBox="1">
            <a:spLocks/>
          </p:cNvSpPr>
          <p:nvPr/>
        </p:nvSpPr>
        <p:spPr bwMode="blackWhite">
          <a:xfrm>
            <a:off x="143414" y="4316808"/>
            <a:ext cx="4187955" cy="19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11"/>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12"/>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pPr marL="449263" lvl="1" indent="-449263">
              <a:buClr>
                <a:schemeClr val="tx2"/>
              </a:buClr>
              <a:buSzPct val="80000"/>
              <a:buBlip>
                <a:blip r:embed="rId11"/>
              </a:buBlip>
            </a:pPr>
            <a:r>
              <a:rPr lang="en-US" sz="2000" dirty="0"/>
              <a:t>When MMH </a:t>
            </a:r>
            <a:r>
              <a:rPr lang="en-US" sz="2000" dirty="0" smtClean="0"/>
              <a:t>fails,  VS2 </a:t>
            </a:r>
            <a:r>
              <a:rPr lang="en-US" sz="2000" dirty="0"/>
              <a:t>takes over all the downstream ports </a:t>
            </a:r>
            <a:endParaRPr lang="en-US" sz="2000" dirty="0" smtClean="0"/>
          </a:p>
          <a:p>
            <a:pPr marL="449263" lvl="1" indent="-449263">
              <a:buClr>
                <a:schemeClr val="tx2"/>
              </a:buClr>
              <a:buSzPct val="80000"/>
              <a:buBlip>
                <a:blip r:embed="rId11"/>
              </a:buBlip>
            </a:pPr>
            <a:r>
              <a:rPr lang="en-US" sz="2000" dirty="0" smtClean="0"/>
              <a:t>by </a:t>
            </a:r>
            <a:r>
              <a:rPr lang="en-US" sz="2000" dirty="0"/>
              <a:t>issuing port re-assignment (does not affect peer-to-peer routing states)</a:t>
            </a:r>
            <a:r>
              <a:rPr lang="en-US" sz="2200" dirty="0" smtClean="0"/>
              <a:t>.</a:t>
            </a:r>
            <a:endParaRPr lang="en-US" sz="2200" dirty="0"/>
          </a:p>
        </p:txBody>
      </p:sp>
      <p:grpSp>
        <p:nvGrpSpPr>
          <p:cNvPr id="3" name="Group 2"/>
          <p:cNvGrpSpPr/>
          <p:nvPr/>
        </p:nvGrpSpPr>
        <p:grpSpPr>
          <a:xfrm>
            <a:off x="3553508" y="2285756"/>
            <a:ext cx="4073551" cy="3682345"/>
            <a:chOff x="3553508" y="2285756"/>
            <a:chExt cx="4073551" cy="3682345"/>
          </a:xfrm>
        </p:grpSpPr>
        <p:cxnSp>
          <p:nvCxnSpPr>
            <p:cNvPr id="96" name="Straight Arrow Connector 95"/>
            <p:cNvCxnSpPr/>
            <p:nvPr/>
          </p:nvCxnSpPr>
          <p:spPr>
            <a:xfrm>
              <a:off x="3553508" y="2285756"/>
              <a:ext cx="1" cy="1084926"/>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cxnSp>
          <p:nvCxnSpPr>
            <p:cNvPr id="190" name="Straight Arrow Connector 189"/>
            <p:cNvCxnSpPr/>
            <p:nvPr/>
          </p:nvCxnSpPr>
          <p:spPr>
            <a:xfrm>
              <a:off x="7627058" y="4883175"/>
              <a:ext cx="1" cy="1084926"/>
            </a:xfrm>
            <a:prstGeom prst="straightConnector1">
              <a:avLst/>
            </a:prstGeom>
            <a:noFill/>
            <a:ln w="12700" cap="flat" cmpd="sng" algn="ctr">
              <a:solidFill>
                <a:sysClr val="windowText" lastClr="000000">
                  <a:lumMod val="95000"/>
                  <a:lumOff val="5000"/>
                </a:sysClr>
              </a:solidFill>
              <a:prstDash val="solid"/>
              <a:headEnd type="triangle" w="sm" len="med"/>
              <a:tailEnd type="triangle" w="sm" len="med"/>
            </a:ln>
            <a:effectLst/>
          </p:spPr>
        </p:cxnSp>
      </p:grpSp>
    </p:spTree>
    <p:extLst>
      <p:ext uri="{BB962C8B-B14F-4D97-AF65-F5344CB8AC3E}">
        <p14:creationId xmlns:p14="http://schemas.microsoft.com/office/powerpoint/2010/main" val="291849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a:t>
            </a:r>
            <a:endParaRPr lang="en-US" dirty="0"/>
          </a:p>
        </p:txBody>
      </p:sp>
      <p:sp>
        <p:nvSpPr>
          <p:cNvPr id="5" name="Content Placeholder 4"/>
          <p:cNvSpPr>
            <a:spLocks noGrp="1"/>
          </p:cNvSpPr>
          <p:nvPr>
            <p:ph idx="1"/>
          </p:nvPr>
        </p:nvSpPr>
        <p:spPr/>
        <p:txBody>
          <a:bodyPr/>
          <a:lstStyle/>
          <a:p>
            <a:r>
              <a:rPr lang="en-US" dirty="0" smtClean="0"/>
              <a:t>High-</a:t>
            </a:r>
            <a:r>
              <a:rPr lang="en-US" dirty="0"/>
              <a:t>S</a:t>
            </a:r>
            <a:r>
              <a:rPr lang="en-US" dirty="0" smtClean="0"/>
              <a:t>peed </a:t>
            </a:r>
            <a:r>
              <a:rPr lang="en-US" dirty="0"/>
              <a:t>N</a:t>
            </a:r>
            <a:r>
              <a:rPr lang="en-US" dirty="0" smtClean="0"/>
              <a:t>etwork</a:t>
            </a:r>
          </a:p>
          <a:p>
            <a:r>
              <a:rPr lang="en-US" dirty="0" smtClean="0"/>
              <a:t>I/O Device Sharing </a:t>
            </a:r>
          </a:p>
          <a:p>
            <a:r>
              <a:rPr lang="en-US" dirty="0" smtClean="0"/>
              <a:t>Direct I/O Access from VM </a:t>
            </a:r>
          </a:p>
          <a:p>
            <a:r>
              <a:rPr lang="en-US" dirty="0"/>
              <a:t>High </a:t>
            </a:r>
            <a:r>
              <a:rPr lang="en-US" dirty="0" smtClean="0"/>
              <a:t>Availability</a:t>
            </a:r>
          </a:p>
          <a:p>
            <a:r>
              <a:rPr lang="en-US" dirty="0"/>
              <a:t>Compatible with existing </a:t>
            </a:r>
            <a:r>
              <a:rPr lang="en-US" dirty="0" smtClean="0"/>
              <a:t>technologies</a:t>
            </a:r>
          </a:p>
        </p:txBody>
      </p:sp>
      <p:pic>
        <p:nvPicPr>
          <p:cNvPr id="2" name="Picture 1" descr="Screen shot 2014-05-14 at 5.21.5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48550" y="4724400"/>
            <a:ext cx="1257300" cy="1422400"/>
          </a:xfrm>
          <a:prstGeom prst="rect">
            <a:avLst/>
          </a:prstGeom>
        </p:spPr>
      </p:pic>
    </p:spTree>
    <p:extLst>
      <p:ext uri="{BB962C8B-B14F-4D97-AF65-F5344CB8AC3E}">
        <p14:creationId xmlns:p14="http://schemas.microsoft.com/office/powerpoint/2010/main" val="23977673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Multi-Path Configuration</a:t>
            </a:r>
            <a:endParaRPr lang="en-US" dirty="0"/>
          </a:p>
        </p:txBody>
      </p:sp>
      <p:sp>
        <p:nvSpPr>
          <p:cNvPr id="168" name="TextBox 167"/>
          <p:cNvSpPr txBox="1"/>
          <p:nvPr/>
        </p:nvSpPr>
        <p:spPr>
          <a:xfrm>
            <a:off x="4727132" y="6564334"/>
            <a:ext cx="27566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0</a:t>
            </a:r>
          </a:p>
        </p:txBody>
      </p:sp>
      <p:cxnSp>
        <p:nvCxnSpPr>
          <p:cNvPr id="169" name="Straight Arrow Connector 168"/>
          <p:cNvCxnSpPr/>
          <p:nvPr/>
        </p:nvCxnSpPr>
        <p:spPr>
          <a:xfrm>
            <a:off x="5026216" y="1735530"/>
            <a:ext cx="0" cy="4828804"/>
          </a:xfrm>
          <a:prstGeom prst="straightConnector1">
            <a:avLst/>
          </a:prstGeom>
          <a:noFill/>
          <a:ln w="25400" cap="flat" cmpd="sng" algn="ctr">
            <a:solidFill>
              <a:sysClr val="windowText" lastClr="000000">
                <a:lumMod val="95000"/>
                <a:lumOff val="5000"/>
              </a:sysClr>
            </a:solidFill>
            <a:prstDash val="dash"/>
            <a:headEnd type="none" w="sm" len="med"/>
            <a:tailEnd type="none"/>
          </a:ln>
          <a:effectLst>
            <a:outerShdw blurRad="40000" dist="20000" dir="5400000" rotWithShape="0">
              <a:srgbClr val="000000">
                <a:alpha val="38000"/>
              </a:srgbClr>
            </a:outerShdw>
          </a:effectLst>
        </p:spPr>
      </p:cxnSp>
      <p:sp>
        <p:nvSpPr>
          <p:cNvPr id="170" name="TextBox 169"/>
          <p:cNvSpPr txBox="1"/>
          <p:nvPr/>
        </p:nvSpPr>
        <p:spPr>
          <a:xfrm>
            <a:off x="3674804" y="1030927"/>
            <a:ext cx="297855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Physical Address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S</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pace of MH</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TextBox 170"/>
          <p:cNvSpPr txBox="1"/>
          <p:nvPr/>
        </p:nvSpPr>
        <p:spPr>
          <a:xfrm>
            <a:off x="4557377" y="1623657"/>
            <a:ext cx="49244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2</a:t>
            </a:r>
            <a:r>
              <a:rPr kumimoji="0" lang="en-US" sz="2000" b="0" i="0" u="none" strike="noStrike" kern="0" cap="none" spc="0" normalizeH="0" baseline="30000" noProof="0" dirty="0" smtClean="0">
                <a:ln>
                  <a:noFill/>
                </a:ln>
                <a:solidFill>
                  <a:sysClr val="windowText" lastClr="000000"/>
                </a:solidFill>
                <a:effectLst/>
                <a:uLnTx/>
                <a:uFillTx/>
              </a:rPr>
              <a:t>48</a:t>
            </a:r>
            <a:endParaRPr kumimoji="0" lang="en-US" sz="2000" b="0" i="0" u="none" strike="noStrike" kern="0" cap="none" spc="0" normalizeH="0" baseline="30000" noProof="0" dirty="0">
              <a:ln>
                <a:noFill/>
              </a:ln>
              <a:solidFill>
                <a:sysClr val="windowText" lastClr="000000"/>
              </a:solidFill>
              <a:effectLst/>
              <a:uLnTx/>
              <a:uFillTx/>
            </a:endParaRPr>
          </a:p>
        </p:txBody>
      </p:sp>
      <p:grpSp>
        <p:nvGrpSpPr>
          <p:cNvPr id="185" name="Group 184"/>
          <p:cNvGrpSpPr/>
          <p:nvPr/>
        </p:nvGrpSpPr>
        <p:grpSpPr>
          <a:xfrm>
            <a:off x="2889167" y="5166615"/>
            <a:ext cx="1443252" cy="1516708"/>
            <a:chOff x="4810923" y="5023994"/>
            <a:chExt cx="1443252" cy="1516708"/>
          </a:xfrm>
        </p:grpSpPr>
        <p:grpSp>
          <p:nvGrpSpPr>
            <p:cNvPr id="186" name="Group 185"/>
            <p:cNvGrpSpPr/>
            <p:nvPr/>
          </p:nvGrpSpPr>
          <p:grpSpPr>
            <a:xfrm>
              <a:off x="5380228" y="5023994"/>
              <a:ext cx="873947" cy="1516708"/>
              <a:chOff x="1178208" y="4321636"/>
              <a:chExt cx="657265" cy="1271238"/>
            </a:xfrm>
          </p:grpSpPr>
          <p:sp>
            <p:nvSpPr>
              <p:cNvPr id="188"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595959"/>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ysClr val="windowText" lastClr="000000"/>
                    </a:solidFill>
                    <a:effectLst/>
                    <a:uLnTx/>
                    <a:uFillTx/>
                    <a:latin typeface="Calibri"/>
                    <a:ea typeface="新細明體"/>
                    <a:cs typeface="+mn-cs"/>
                  </a:rPr>
                  <a:t>MMIO</a:t>
                </a:r>
              </a:p>
            </p:txBody>
          </p:sp>
          <p:sp>
            <p:nvSpPr>
              <p:cNvPr id="189"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190" name="TextBox 189"/>
              <p:cNvSpPr txBox="1"/>
              <p:nvPr/>
            </p:nvSpPr>
            <p:spPr>
              <a:xfrm>
                <a:off x="1343373" y="5309113"/>
                <a:ext cx="366958"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MH</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187" name="Picture 186" descr="MC90043484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0923" y="5320116"/>
              <a:ext cx="838200" cy="838200"/>
            </a:xfrm>
            <a:prstGeom prst="rect">
              <a:avLst/>
            </a:prstGeom>
          </p:spPr>
        </p:pic>
      </p:grpSp>
      <p:cxnSp>
        <p:nvCxnSpPr>
          <p:cNvPr id="191" name="直線單箭頭接點 37"/>
          <p:cNvCxnSpPr/>
          <p:nvPr/>
        </p:nvCxnSpPr>
        <p:spPr>
          <a:xfrm flipH="1">
            <a:off x="4332420" y="4648200"/>
            <a:ext cx="693796" cy="518415"/>
          </a:xfrm>
          <a:prstGeom prst="straightConnector1">
            <a:avLst/>
          </a:prstGeom>
          <a:noFill/>
          <a:ln w="12700" cap="flat" cmpd="sng" algn="ctr">
            <a:solidFill>
              <a:sysClr val="windowText" lastClr="000000"/>
            </a:solidFill>
            <a:prstDash val="dash"/>
            <a:headEnd type="triangle"/>
            <a:tailEnd type="triangle"/>
          </a:ln>
          <a:effectLst/>
        </p:spPr>
      </p:cxnSp>
      <p:cxnSp>
        <p:nvCxnSpPr>
          <p:cNvPr id="192" name="直線單箭頭接點 37"/>
          <p:cNvCxnSpPr/>
          <p:nvPr/>
        </p:nvCxnSpPr>
        <p:spPr>
          <a:xfrm flipH="1">
            <a:off x="4321604" y="5854700"/>
            <a:ext cx="681192" cy="580071"/>
          </a:xfrm>
          <a:prstGeom prst="straightConnector1">
            <a:avLst/>
          </a:prstGeom>
          <a:noFill/>
          <a:ln w="12700" cap="flat" cmpd="sng" algn="ctr">
            <a:solidFill>
              <a:sysClr val="windowText" lastClr="000000"/>
            </a:solidFill>
            <a:prstDash val="dash"/>
            <a:headEnd type="triangle"/>
            <a:tailEnd type="triangle"/>
          </a:ln>
          <a:effectLst/>
        </p:spPr>
      </p:cxnSp>
      <p:cxnSp>
        <p:nvCxnSpPr>
          <p:cNvPr id="196" name="直線單箭頭接點 37"/>
          <p:cNvCxnSpPr/>
          <p:nvPr/>
        </p:nvCxnSpPr>
        <p:spPr>
          <a:xfrm flipH="1">
            <a:off x="5108098" y="1591651"/>
            <a:ext cx="2960356" cy="1961888"/>
          </a:xfrm>
          <a:prstGeom prst="straightConnector1">
            <a:avLst/>
          </a:prstGeom>
          <a:noFill/>
          <a:ln w="12700" cap="flat" cmpd="sng" algn="ctr">
            <a:solidFill>
              <a:sysClr val="windowText" lastClr="000000"/>
            </a:solidFill>
            <a:prstDash val="dash"/>
            <a:headEnd type="triangle"/>
            <a:tailEnd type="triangle"/>
          </a:ln>
          <a:effectLst/>
        </p:spPr>
      </p:cxnSp>
      <p:cxnSp>
        <p:nvCxnSpPr>
          <p:cNvPr id="197" name="直線單箭頭接點 37"/>
          <p:cNvCxnSpPr/>
          <p:nvPr/>
        </p:nvCxnSpPr>
        <p:spPr>
          <a:xfrm flipH="1">
            <a:off x="5002796" y="2769805"/>
            <a:ext cx="3065658" cy="1746956"/>
          </a:xfrm>
          <a:prstGeom prst="straightConnector1">
            <a:avLst/>
          </a:prstGeom>
          <a:noFill/>
          <a:ln w="12700" cap="flat" cmpd="sng" algn="ctr">
            <a:solidFill>
              <a:sysClr val="windowText" lastClr="000000"/>
            </a:solidFill>
            <a:prstDash val="dash"/>
            <a:headEnd type="triangle"/>
            <a:tailEnd type="triangle"/>
          </a:ln>
          <a:effectLst/>
        </p:spPr>
      </p:cxnSp>
      <p:grpSp>
        <p:nvGrpSpPr>
          <p:cNvPr id="200" name="Group 199"/>
          <p:cNvGrpSpPr/>
          <p:nvPr/>
        </p:nvGrpSpPr>
        <p:grpSpPr>
          <a:xfrm>
            <a:off x="7499149" y="1591651"/>
            <a:ext cx="1443252" cy="1516708"/>
            <a:chOff x="7030131" y="4528291"/>
            <a:chExt cx="1443252" cy="1516708"/>
          </a:xfrm>
        </p:grpSpPr>
        <p:grpSp>
          <p:nvGrpSpPr>
            <p:cNvPr id="201" name="Group 200"/>
            <p:cNvGrpSpPr/>
            <p:nvPr/>
          </p:nvGrpSpPr>
          <p:grpSpPr>
            <a:xfrm>
              <a:off x="7599436" y="4528291"/>
              <a:ext cx="873947" cy="1516708"/>
              <a:chOff x="1178208" y="4321636"/>
              <a:chExt cx="657265" cy="1271238"/>
            </a:xfrm>
          </p:grpSpPr>
          <p:sp>
            <p:nvSpPr>
              <p:cNvPr id="203" name="矩形 2"/>
              <p:cNvSpPr/>
              <p:nvPr/>
            </p:nvSpPr>
            <p:spPr>
              <a:xfrm>
                <a:off x="1178208" y="4321636"/>
                <a:ext cx="657265" cy="451989"/>
              </a:xfrm>
              <a:prstGeom prst="rect">
                <a:avLst/>
              </a:prstGeom>
              <a:solidFill>
                <a:srgbClr val="9BBB59">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0" i="0" u="none" strike="noStrike" kern="0" cap="none" spc="0" normalizeH="0" baseline="0" noProof="0" dirty="0" smtClean="0">
                    <a:ln>
                      <a:noFill/>
                    </a:ln>
                    <a:solidFill>
                      <a:srgbClr val="000000"/>
                    </a:solidFill>
                    <a:effectLst/>
                    <a:uLnTx/>
                    <a:uFillTx/>
                    <a:latin typeface="Calibri"/>
                    <a:ea typeface="新細明體"/>
                    <a:cs typeface="+mn-cs"/>
                  </a:rPr>
                  <a:t> </a:t>
                </a:r>
                <a:r>
                  <a:rPr kumimoji="0" lang="en-US" altLang="zh-TW" sz="1400" b="0" i="0" u="none" strike="noStrike" kern="0" cap="none" spc="0" normalizeH="0" baseline="0" noProof="0" dirty="0" smtClean="0">
                    <a:ln>
                      <a:noFill/>
                    </a:ln>
                    <a:solidFill>
                      <a:srgbClr val="000000"/>
                    </a:solidFill>
                    <a:effectLst/>
                    <a:uLnTx/>
                    <a:uFillTx/>
                    <a:latin typeface="Calibri"/>
                    <a:ea typeface="新細明體"/>
                    <a:cs typeface="+mn-cs"/>
                  </a:rPr>
                  <a:t>MMIO</a:t>
                </a:r>
              </a:p>
            </p:txBody>
          </p:sp>
          <p:sp>
            <p:nvSpPr>
              <p:cNvPr id="204" name="矩形 2"/>
              <p:cNvSpPr/>
              <p:nvPr/>
            </p:nvSpPr>
            <p:spPr>
              <a:xfrm>
                <a:off x="1178208" y="4764171"/>
                <a:ext cx="657265" cy="598854"/>
              </a:xfrm>
              <a:prstGeom prst="rect">
                <a:avLst/>
              </a:prstGeom>
              <a:solidFill>
                <a:srgbClr val="C0504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rgbClr val="000000"/>
                    </a:solidFill>
                    <a:effectLst/>
                    <a:uLnTx/>
                    <a:uFillTx/>
                    <a:latin typeface="Calibri"/>
                    <a:ea typeface="新細明體"/>
                    <a:cs typeface="+mn-cs"/>
                  </a:rPr>
                  <a:t>Physical Memory</a:t>
                </a:r>
              </a:p>
            </p:txBody>
          </p:sp>
          <p:sp>
            <p:nvSpPr>
              <p:cNvPr id="205" name="TextBox 204"/>
              <p:cNvSpPr txBox="1"/>
              <p:nvPr/>
            </p:nvSpPr>
            <p:spPr>
              <a:xfrm>
                <a:off x="1343373" y="5309113"/>
                <a:ext cx="395515" cy="2837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CH1</a:t>
                </a:r>
                <a:endParaRPr kumimoji="0" lang="en-US" sz="1600" b="0" i="0" u="none" strike="noStrike" kern="0" cap="none" spc="0" normalizeH="0" baseline="0" noProof="0" dirty="0">
                  <a:ln>
                    <a:noFill/>
                  </a:ln>
                  <a:solidFill>
                    <a:sysClr val="windowText" lastClr="000000"/>
                  </a:solidFill>
                  <a:effectLst/>
                  <a:uLnTx/>
                  <a:uFillTx/>
                </a:endParaRPr>
              </a:p>
            </p:txBody>
          </p:sp>
        </p:grpSp>
        <p:pic>
          <p:nvPicPr>
            <p:cNvPr id="202" name="Picture 201" descr="MC90043484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0131" y="4824413"/>
              <a:ext cx="838200" cy="838200"/>
            </a:xfrm>
            <a:prstGeom prst="rect">
              <a:avLst/>
            </a:prstGeom>
          </p:spPr>
        </p:pic>
      </p:grpSp>
      <p:sp>
        <p:nvSpPr>
          <p:cNvPr id="212" name="矩形 2"/>
          <p:cNvSpPr/>
          <p:nvPr/>
        </p:nvSpPr>
        <p:spPr>
          <a:xfrm rot="16200000">
            <a:off x="4958856" y="3900334"/>
            <a:ext cx="963222" cy="269631"/>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Prim-NTB</a:t>
            </a:r>
          </a:p>
        </p:txBody>
      </p:sp>
      <p:cxnSp>
        <p:nvCxnSpPr>
          <p:cNvPr id="216" name="直線單箭頭接點 37"/>
          <p:cNvCxnSpPr>
            <a:stCxn id="202" idx="2"/>
          </p:cNvCxnSpPr>
          <p:nvPr/>
        </p:nvCxnSpPr>
        <p:spPr>
          <a:xfrm flipH="1">
            <a:off x="5065491" y="2725973"/>
            <a:ext cx="2852758" cy="0"/>
          </a:xfrm>
          <a:prstGeom prst="straightConnector1">
            <a:avLst/>
          </a:prstGeom>
          <a:noFill/>
          <a:ln w="12700" cap="flat" cmpd="sng" algn="ctr">
            <a:solidFill>
              <a:sysClr val="windowText" lastClr="000000"/>
            </a:solidFill>
            <a:prstDash val="dash"/>
            <a:headEnd type="triangle"/>
            <a:tailEnd type="triangle"/>
          </a:ln>
          <a:effectLst/>
        </p:spPr>
      </p:cxnSp>
      <p:cxnSp>
        <p:nvCxnSpPr>
          <p:cNvPr id="217" name="直線單箭頭接點 37"/>
          <p:cNvCxnSpPr/>
          <p:nvPr/>
        </p:nvCxnSpPr>
        <p:spPr>
          <a:xfrm flipH="1">
            <a:off x="5065491" y="1648694"/>
            <a:ext cx="3002963" cy="364132"/>
          </a:xfrm>
          <a:prstGeom prst="straightConnector1">
            <a:avLst/>
          </a:prstGeom>
          <a:noFill/>
          <a:ln w="12700" cap="flat" cmpd="sng" algn="ctr">
            <a:solidFill>
              <a:sysClr val="windowText" lastClr="000000"/>
            </a:solidFill>
            <a:prstDash val="dash"/>
            <a:headEnd type="triangle"/>
            <a:tailEnd type="triangle"/>
          </a:ln>
          <a:effectLst/>
        </p:spPr>
      </p:cxnSp>
      <p:sp>
        <p:nvSpPr>
          <p:cNvPr id="218" name="矩形 2"/>
          <p:cNvSpPr/>
          <p:nvPr/>
        </p:nvSpPr>
        <p:spPr>
          <a:xfrm rot="16200000">
            <a:off x="4976623" y="2034908"/>
            <a:ext cx="905476" cy="269632"/>
          </a:xfrm>
          <a:prstGeom prst="rect">
            <a:avLst/>
          </a:prstGeom>
          <a:solidFill>
            <a:srgbClr val="1F497D">
              <a:lumMod val="20000"/>
              <a:lumOff val="8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595959"/>
                </a:solidFill>
                <a:effectLst/>
                <a:uLnTx/>
                <a:uFillTx/>
                <a:latin typeface="Calibri"/>
                <a:ea typeface="新細明體"/>
                <a:cs typeface="+mn-cs"/>
              </a:rPr>
              <a:t>Back-NTB</a:t>
            </a:r>
          </a:p>
        </p:txBody>
      </p:sp>
      <p:sp>
        <p:nvSpPr>
          <p:cNvPr id="222" name="Content Placeholder 4"/>
          <p:cNvSpPr txBox="1">
            <a:spLocks/>
          </p:cNvSpPr>
          <p:nvPr/>
        </p:nvSpPr>
        <p:spPr bwMode="blackWhite">
          <a:xfrm>
            <a:off x="95635" y="1585194"/>
            <a:ext cx="4461741" cy="329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4"/>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5"/>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r>
              <a:rPr lang="en-US" sz="2400" dirty="0"/>
              <a:t>Equip two NTBs per </a:t>
            </a:r>
            <a:r>
              <a:rPr lang="en-US" sz="2400" dirty="0" smtClean="0"/>
              <a:t>host </a:t>
            </a:r>
          </a:p>
          <a:p>
            <a:pPr lvl="1"/>
            <a:r>
              <a:rPr lang="en-US" sz="1600" dirty="0" smtClean="0"/>
              <a:t>Prim-NTB and Back-NTB</a:t>
            </a:r>
          </a:p>
          <a:p>
            <a:pPr lvl="1"/>
            <a:r>
              <a:rPr lang="en-US" sz="1600" dirty="0" smtClean="0"/>
              <a:t>Two </a:t>
            </a:r>
            <a:r>
              <a:rPr lang="en-US" sz="1600" dirty="0" err="1" smtClean="0"/>
              <a:t>PCIe</a:t>
            </a:r>
            <a:r>
              <a:rPr lang="en-US" sz="1600" dirty="0" smtClean="0"/>
              <a:t> links to TOR switch</a:t>
            </a:r>
          </a:p>
          <a:p>
            <a:r>
              <a:rPr lang="en-US" sz="2400" dirty="0" smtClean="0"/>
              <a:t>Map the backup path to backup address space</a:t>
            </a:r>
          </a:p>
          <a:p>
            <a:r>
              <a:rPr lang="en-US" sz="2400" dirty="0" smtClean="0"/>
              <a:t>Detect failure by </a:t>
            </a:r>
            <a:r>
              <a:rPr lang="en-US" sz="2400" dirty="0" err="1" smtClean="0"/>
              <a:t>PCIe</a:t>
            </a:r>
            <a:r>
              <a:rPr lang="en-US" sz="2400" dirty="0" smtClean="0"/>
              <a:t> AER</a:t>
            </a:r>
          </a:p>
          <a:p>
            <a:pPr lvl="1"/>
            <a:r>
              <a:rPr lang="en-US" sz="1600" dirty="0"/>
              <a:t>Require both MH and </a:t>
            </a:r>
            <a:r>
              <a:rPr lang="en-US" sz="1600" dirty="0" smtClean="0"/>
              <a:t>CHs</a:t>
            </a:r>
          </a:p>
          <a:p>
            <a:r>
              <a:rPr lang="en-US" sz="2400" dirty="0" smtClean="0"/>
              <a:t>Switch path by remap virtual-to-physical address</a:t>
            </a:r>
          </a:p>
          <a:p>
            <a:pPr marL="0" indent="0">
              <a:buNone/>
            </a:pPr>
            <a:endParaRPr lang="en-US" sz="2400" dirty="0" smtClean="0"/>
          </a:p>
          <a:p>
            <a:pPr lvl="1"/>
            <a:endParaRPr lang="en-US" sz="1600" dirty="0" smtClean="0"/>
          </a:p>
        </p:txBody>
      </p:sp>
      <p:sp>
        <p:nvSpPr>
          <p:cNvPr id="3" name="TextBox 2"/>
          <p:cNvSpPr txBox="1"/>
          <p:nvPr/>
        </p:nvSpPr>
        <p:spPr>
          <a:xfrm>
            <a:off x="5766600" y="3184207"/>
            <a:ext cx="1433393" cy="369332"/>
          </a:xfrm>
          <a:prstGeom prst="rect">
            <a:avLst/>
          </a:prstGeom>
          <a:noFill/>
        </p:spPr>
        <p:txBody>
          <a:bodyPr wrap="none" rtlCol="0">
            <a:spAutoFit/>
          </a:bodyPr>
          <a:lstStyle/>
          <a:p>
            <a:pPr algn="l"/>
            <a:r>
              <a:rPr lang="en-US" dirty="0" smtClean="0">
                <a:latin typeface="Corbel" pitchFamily="34" charset="0"/>
              </a:rPr>
              <a:t>Primary Path</a:t>
            </a:r>
          </a:p>
        </p:txBody>
      </p:sp>
      <p:sp>
        <p:nvSpPr>
          <p:cNvPr id="41" name="TextBox 40"/>
          <p:cNvSpPr txBox="1"/>
          <p:nvPr/>
        </p:nvSpPr>
        <p:spPr>
          <a:xfrm>
            <a:off x="5842800" y="2116373"/>
            <a:ext cx="1384138" cy="369332"/>
          </a:xfrm>
          <a:prstGeom prst="rect">
            <a:avLst/>
          </a:prstGeom>
          <a:noFill/>
        </p:spPr>
        <p:txBody>
          <a:bodyPr wrap="none" rtlCol="0">
            <a:spAutoFit/>
          </a:bodyPr>
          <a:lstStyle/>
          <a:p>
            <a:pPr algn="l"/>
            <a:r>
              <a:rPr lang="en-US" dirty="0" smtClean="0">
                <a:solidFill>
                  <a:srgbClr val="FF0000"/>
                </a:solidFill>
                <a:latin typeface="Corbel" pitchFamily="34" charset="0"/>
              </a:rPr>
              <a:t>Backup Path</a:t>
            </a:r>
          </a:p>
        </p:txBody>
      </p:sp>
      <p:sp>
        <p:nvSpPr>
          <p:cNvPr id="44" name="TextBox 43"/>
          <p:cNvSpPr txBox="1"/>
          <p:nvPr/>
        </p:nvSpPr>
        <p:spPr>
          <a:xfrm>
            <a:off x="4399614" y="4382895"/>
            <a:ext cx="68127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128</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sp>
        <p:nvSpPr>
          <p:cNvPr id="45" name="TextBox 44"/>
          <p:cNvSpPr txBox="1"/>
          <p:nvPr/>
        </p:nvSpPr>
        <p:spPr>
          <a:xfrm>
            <a:off x="4389223" y="3519244"/>
            <a:ext cx="68127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192</a:t>
            </a:r>
            <a:r>
              <a:rPr kumimoji="0" lang="en-US" b="0" i="0" u="none" strike="noStrike" kern="0" cap="none" spc="0" normalizeH="0" noProof="0" dirty="0" smtClean="0">
                <a:ln>
                  <a:noFill/>
                </a:ln>
                <a:solidFill>
                  <a:sysClr val="windowText" lastClr="000000"/>
                </a:solidFill>
                <a:effectLst/>
                <a:uLnTx/>
                <a:uFillTx/>
              </a:rPr>
              <a:t>G</a:t>
            </a:r>
            <a:endParaRPr kumimoji="0" lang="en-US" b="0" i="0" u="none" strike="noStrike" kern="0" cap="none" spc="0" normalizeH="0" noProof="0" dirty="0">
              <a:ln>
                <a:noFill/>
              </a:ln>
              <a:solidFill>
                <a:sysClr val="windowText" lastClr="000000"/>
              </a:solidFill>
              <a:effectLst/>
              <a:uLnTx/>
              <a:uFillTx/>
            </a:endParaRPr>
          </a:p>
        </p:txBody>
      </p:sp>
      <p:sp>
        <p:nvSpPr>
          <p:cNvPr id="46" name="TextBox 45"/>
          <p:cNvSpPr txBox="1"/>
          <p:nvPr/>
        </p:nvSpPr>
        <p:spPr>
          <a:xfrm>
            <a:off x="4147923" y="2470839"/>
            <a:ext cx="93226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0000"/>
                </a:solidFill>
              </a:rPr>
              <a:t>1T</a:t>
            </a:r>
            <a:r>
              <a:rPr lang="en-US" sz="1600" kern="0" noProof="0" dirty="0" smtClean="0">
                <a:solidFill>
                  <a:srgbClr val="FF0000"/>
                </a:solidFill>
              </a:rPr>
              <a:t>+128</a:t>
            </a:r>
            <a:r>
              <a:rPr kumimoji="0" lang="en-US" sz="1600" b="0" i="0" u="none" strike="noStrike" kern="0" cap="none" spc="0" normalizeH="0" noProof="0" dirty="0" smtClean="0">
                <a:ln>
                  <a:noFill/>
                </a:ln>
                <a:solidFill>
                  <a:srgbClr val="FF0000"/>
                </a:solidFill>
                <a:effectLst/>
                <a:uLnTx/>
                <a:uFillTx/>
              </a:rPr>
              <a:t>G</a:t>
            </a:r>
            <a:endParaRPr kumimoji="0" lang="en-US" sz="1600" b="0" i="0" u="none" strike="noStrike" kern="0" cap="none" spc="0" normalizeH="0" noProof="0" dirty="0">
              <a:ln>
                <a:noFill/>
              </a:ln>
              <a:solidFill>
                <a:srgbClr val="FF0000"/>
              </a:solidFill>
              <a:effectLst/>
              <a:uLnTx/>
              <a:uFillTx/>
            </a:endParaRPr>
          </a:p>
        </p:txBody>
      </p:sp>
      <p:sp>
        <p:nvSpPr>
          <p:cNvPr id="47" name="Content Placeholder 4"/>
          <p:cNvSpPr txBox="1">
            <a:spLocks/>
          </p:cNvSpPr>
          <p:nvPr/>
        </p:nvSpPr>
        <p:spPr bwMode="blackWhite">
          <a:xfrm>
            <a:off x="5216750" y="4787900"/>
            <a:ext cx="3838349" cy="177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marL="449263" indent="-449263" algn="l" rtl="0" eaLnBrk="1" fontAlgn="base" hangingPunct="1">
              <a:spcBef>
                <a:spcPct val="10000"/>
              </a:spcBef>
              <a:spcAft>
                <a:spcPct val="10000"/>
              </a:spcAft>
              <a:buClr>
                <a:schemeClr val="tx2"/>
              </a:buClr>
              <a:buSzPct val="80000"/>
              <a:buFont typeface="Wingdings" charset="0"/>
              <a:buBlip>
                <a:blip r:embed="rId4"/>
              </a:buBlip>
              <a:defRPr sz="3200">
                <a:solidFill>
                  <a:schemeClr val="tx1"/>
                </a:solidFill>
                <a:latin typeface="Corbel" pitchFamily="34" charset="0"/>
                <a:ea typeface="+mn-ea"/>
                <a:cs typeface="華康粗黑體" charset="0"/>
              </a:defRPr>
            </a:lvl1pPr>
            <a:lvl2pPr marL="914400" indent="-285750" algn="l" rtl="0" eaLnBrk="1" fontAlgn="base" hangingPunct="1">
              <a:spcBef>
                <a:spcPct val="10000"/>
              </a:spcBef>
              <a:spcAft>
                <a:spcPct val="10000"/>
              </a:spcAft>
              <a:buClr>
                <a:schemeClr val="tx1"/>
              </a:buClr>
              <a:buSzPct val="70000"/>
              <a:buBlip>
                <a:blip r:embed="rId5"/>
              </a:buBlip>
              <a:defRPr sz="2400">
                <a:solidFill>
                  <a:schemeClr val="tx1"/>
                </a:solidFill>
                <a:latin typeface="Corbel" pitchFamily="34" charset="0"/>
                <a:ea typeface="+mn-ea"/>
                <a:cs typeface="華康粗黑體" charset="0"/>
              </a:defRPr>
            </a:lvl2pPr>
            <a:lvl3pPr marL="1322388" indent="-228600" algn="l" rtl="0" eaLnBrk="1" fontAlgn="base" hangingPunct="1">
              <a:spcBef>
                <a:spcPct val="10000"/>
              </a:spcBef>
              <a:spcAft>
                <a:spcPct val="10000"/>
              </a:spcAft>
              <a:buClr>
                <a:schemeClr val="tx1"/>
              </a:buClr>
              <a:buSzPct val="75000"/>
              <a:buFont typeface="Wingdings" charset="0"/>
              <a:buChar char=""/>
              <a:defRPr sz="2000">
                <a:solidFill>
                  <a:schemeClr val="tx1"/>
                </a:solidFill>
                <a:latin typeface="Corbel" pitchFamily="34" charset="0"/>
                <a:ea typeface="+mn-ea"/>
                <a:cs typeface="華康粗黑體" charset="0"/>
              </a:defRPr>
            </a:lvl3pPr>
            <a:lvl4pPr marL="1730375"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4pPr>
            <a:lvl5pPr marL="2138363" indent="-228600" algn="l" rtl="0" eaLnBrk="1" fontAlgn="base" hangingPunct="1">
              <a:spcBef>
                <a:spcPct val="10000"/>
              </a:spcBef>
              <a:spcAft>
                <a:spcPct val="10000"/>
              </a:spcAft>
              <a:buClr>
                <a:schemeClr val="tx1"/>
              </a:buClr>
              <a:buSzPct val="75000"/>
              <a:buChar char="•"/>
              <a:defRPr sz="2000">
                <a:solidFill>
                  <a:schemeClr val="tx1"/>
                </a:solidFill>
                <a:latin typeface="Corbel" pitchFamily="34" charset="0"/>
                <a:ea typeface="+mn-ea"/>
                <a:cs typeface="華康粗黑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sz="2000">
                <a:solidFill>
                  <a:schemeClr val="tx1"/>
                </a:solidFill>
                <a:latin typeface="+mn-lt"/>
                <a:ea typeface="+mn-ea"/>
              </a:defRPr>
            </a:lvl9pPr>
          </a:lstStyle>
          <a:p>
            <a:r>
              <a:rPr lang="en-US" sz="2200" dirty="0" smtClean="0"/>
              <a:t>MH writes to 200G goes through primary path</a:t>
            </a:r>
          </a:p>
          <a:p>
            <a:r>
              <a:rPr lang="en-US" sz="2200" dirty="0" smtClean="0"/>
              <a:t>MH writes to 1T+200G goes through backup path</a:t>
            </a:r>
          </a:p>
        </p:txBody>
      </p:sp>
    </p:spTree>
    <p:extLst>
      <p:ext uri="{BB962C8B-B14F-4D97-AF65-F5344CB8AC3E}">
        <p14:creationId xmlns:p14="http://schemas.microsoft.com/office/powerpoint/2010/main" val="31964996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Interrupt Delivery</a:t>
            </a:r>
            <a:endParaRPr lang="en-US" dirty="0"/>
          </a:p>
        </p:txBody>
      </p:sp>
      <p:sp>
        <p:nvSpPr>
          <p:cNvPr id="3" name="Text Placeholder 2"/>
          <p:cNvSpPr>
            <a:spLocks noGrp="1"/>
          </p:cNvSpPr>
          <p:nvPr>
            <p:ph type="body" idx="1"/>
          </p:nvPr>
        </p:nvSpPr>
        <p:spPr/>
        <p:txBody>
          <a:bodyPr/>
          <a:lstStyle/>
          <a:p>
            <a:r>
              <a:rPr lang="en-US" dirty="0" smtClean="0"/>
              <a:t>Topic: Direct SRIOV Interrupt, </a:t>
            </a:r>
          </a:p>
          <a:p>
            <a:r>
              <a:rPr lang="en-US" dirty="0" smtClean="0"/>
              <a:t>Direct virtual device interrupt , Direct timer Interrupt </a:t>
            </a:r>
            <a:endParaRPr lang="en-US" dirty="0"/>
          </a:p>
        </p:txBody>
      </p:sp>
    </p:spTree>
    <p:extLst>
      <p:ext uri="{BB962C8B-B14F-4D97-AF65-F5344CB8AC3E}">
        <p14:creationId xmlns:p14="http://schemas.microsoft.com/office/powerpoint/2010/main" val="4645338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 Motivation</a:t>
            </a:r>
            <a:endParaRPr lang="en-US" dirty="0"/>
          </a:p>
        </p:txBody>
      </p:sp>
      <p:sp>
        <p:nvSpPr>
          <p:cNvPr id="5" name="Content Placeholder 4"/>
          <p:cNvSpPr>
            <a:spLocks noGrp="1"/>
          </p:cNvSpPr>
          <p:nvPr>
            <p:ph idx="1"/>
          </p:nvPr>
        </p:nvSpPr>
        <p:spPr>
          <a:xfrm>
            <a:off x="175949" y="1185587"/>
            <a:ext cx="8785225" cy="5256213"/>
          </a:xfrm>
        </p:spPr>
        <p:txBody>
          <a:bodyPr/>
          <a:lstStyle/>
          <a:p>
            <a:pPr>
              <a:lnSpc>
                <a:spcPct val="80000"/>
              </a:lnSpc>
            </a:pPr>
            <a:r>
              <a:rPr lang="en-US" dirty="0" smtClean="0"/>
              <a:t>4 operations: interrupt is not direct!</a:t>
            </a:r>
          </a:p>
          <a:p>
            <a:pPr lvl="1">
              <a:lnSpc>
                <a:spcPct val="80000"/>
              </a:lnSpc>
            </a:pPr>
            <a:r>
              <a:rPr lang="en-US" dirty="0" smtClean="0"/>
              <a:t>Unnecessary VM exits</a:t>
            </a:r>
          </a:p>
          <a:p>
            <a:pPr lvl="1">
              <a:lnSpc>
                <a:spcPct val="80000"/>
              </a:lnSpc>
            </a:pPr>
            <a:r>
              <a:rPr lang="en-US" dirty="0" smtClean="0"/>
              <a:t>Ex: 3 exits per Local APIC timer</a:t>
            </a:r>
          </a:p>
          <a:p>
            <a:pPr lvl="1">
              <a:lnSpc>
                <a:spcPct val="80000"/>
              </a:lnSpc>
            </a:pPr>
            <a:endParaRPr lang="en-US" dirty="0"/>
          </a:p>
          <a:p>
            <a:pPr lvl="1">
              <a:lnSpc>
                <a:spcPct val="80000"/>
              </a:lnSpc>
            </a:pPr>
            <a:endParaRPr lang="en-US" dirty="0" smtClean="0"/>
          </a:p>
          <a:p>
            <a:pPr lvl="1">
              <a:lnSpc>
                <a:spcPct val="80000"/>
              </a:lnSpc>
            </a:pPr>
            <a:endParaRPr lang="en-US" dirty="0"/>
          </a:p>
          <a:p>
            <a:pPr lvl="1">
              <a:lnSpc>
                <a:spcPct val="80000"/>
              </a:lnSpc>
            </a:pPr>
            <a:endParaRPr lang="en-US" dirty="0" smtClean="0"/>
          </a:p>
          <a:p>
            <a:pPr lvl="1">
              <a:lnSpc>
                <a:spcPct val="80000"/>
              </a:lnSpc>
            </a:pPr>
            <a:endParaRPr lang="en-US" dirty="0" smtClean="0"/>
          </a:p>
          <a:p>
            <a:pPr marL="628650" lvl="1" indent="0">
              <a:lnSpc>
                <a:spcPct val="80000"/>
              </a:lnSpc>
              <a:buNone/>
            </a:pPr>
            <a:endParaRPr lang="en-US" dirty="0" smtClean="0"/>
          </a:p>
          <a:p>
            <a:pPr>
              <a:lnSpc>
                <a:spcPct val="80000"/>
              </a:lnSpc>
            </a:pPr>
            <a:r>
              <a:rPr lang="en-US" dirty="0" smtClean="0"/>
              <a:t>Existing solutions:</a:t>
            </a:r>
          </a:p>
          <a:p>
            <a:pPr lvl="1">
              <a:lnSpc>
                <a:spcPct val="80000"/>
              </a:lnSpc>
            </a:pPr>
            <a:r>
              <a:rPr lang="en-US" dirty="0" smtClean="0"/>
              <a:t>Focus on SRIOV and leverage shadow IDT (IBM ELI)</a:t>
            </a:r>
          </a:p>
          <a:p>
            <a:pPr lvl="1">
              <a:lnSpc>
                <a:spcPct val="80000"/>
              </a:lnSpc>
            </a:pPr>
            <a:r>
              <a:rPr lang="en-US" dirty="0" smtClean="0"/>
              <a:t>Focus on PV, require guest kernel modification (IBM ELVIS)</a:t>
            </a:r>
          </a:p>
          <a:p>
            <a:pPr lvl="1">
              <a:lnSpc>
                <a:spcPct val="80000"/>
              </a:lnSpc>
            </a:pPr>
            <a:r>
              <a:rPr lang="en-US" dirty="0" smtClean="0"/>
              <a:t>Hardware upgrade: Intel APIC-v or AMD VGIC </a:t>
            </a:r>
          </a:p>
          <a:p>
            <a:pPr lvl="1">
              <a:lnSpc>
                <a:spcPct val="80000"/>
              </a:lnSpc>
            </a:pPr>
            <a:r>
              <a:rPr lang="en-US" dirty="0" smtClean="0"/>
              <a:t>DID direct delivers ALL interrupts without </a:t>
            </a:r>
            <a:r>
              <a:rPr lang="en-US" dirty="0" err="1" smtClean="0"/>
              <a:t>paravirtualization</a:t>
            </a:r>
            <a:endParaRPr lang="en-US" dirty="0" smtClean="0"/>
          </a:p>
        </p:txBody>
      </p:sp>
      <p:grpSp>
        <p:nvGrpSpPr>
          <p:cNvPr id="101" name="Group 100"/>
          <p:cNvGrpSpPr/>
          <p:nvPr/>
        </p:nvGrpSpPr>
        <p:grpSpPr>
          <a:xfrm>
            <a:off x="209550" y="2346988"/>
            <a:ext cx="8658084" cy="1965638"/>
            <a:chOff x="269334" y="1524936"/>
            <a:chExt cx="8658084" cy="1965638"/>
          </a:xfrm>
        </p:grpSpPr>
        <p:sp>
          <p:nvSpPr>
            <p:cNvPr id="6" name="TextBox 5"/>
            <p:cNvSpPr txBox="1"/>
            <p:nvPr/>
          </p:nvSpPr>
          <p:spPr>
            <a:xfrm>
              <a:off x="269334" y="2016566"/>
              <a:ext cx="1406267" cy="615553"/>
            </a:xfrm>
            <a:prstGeom prst="rect">
              <a:avLst/>
            </a:prstGeom>
            <a:noFill/>
          </p:spPr>
          <p:txBody>
            <a:bodyPr wrap="none" rtlCol="0">
              <a:spAutoFit/>
            </a:bodyPr>
            <a:lstStyle/>
            <a:p>
              <a:r>
                <a:rPr lang="en-US" sz="2000" dirty="0" smtClean="0"/>
                <a:t>Guest</a:t>
              </a:r>
              <a:endParaRPr lang="en-US" sz="1400" dirty="0" smtClean="0"/>
            </a:p>
            <a:p>
              <a:r>
                <a:rPr lang="en-US" sz="1400" dirty="0" smtClean="0"/>
                <a:t>(non-root mode)</a:t>
              </a:r>
              <a:endParaRPr lang="en-US" sz="1400" dirty="0"/>
            </a:p>
          </p:txBody>
        </p:sp>
        <p:sp>
          <p:nvSpPr>
            <p:cNvPr id="7" name="TextBox 6"/>
            <p:cNvSpPr txBox="1"/>
            <p:nvPr/>
          </p:nvSpPr>
          <p:spPr>
            <a:xfrm>
              <a:off x="322569" y="2792457"/>
              <a:ext cx="1067971" cy="615553"/>
            </a:xfrm>
            <a:prstGeom prst="rect">
              <a:avLst/>
            </a:prstGeom>
            <a:noFill/>
          </p:spPr>
          <p:txBody>
            <a:bodyPr wrap="none" rtlCol="0">
              <a:spAutoFit/>
            </a:bodyPr>
            <a:lstStyle/>
            <a:p>
              <a:r>
                <a:rPr lang="en-US" sz="2000" dirty="0" smtClean="0"/>
                <a:t>Host</a:t>
              </a:r>
              <a:endParaRPr lang="en-US" sz="1400" dirty="0" smtClean="0"/>
            </a:p>
            <a:p>
              <a:r>
                <a:rPr lang="en-US" sz="1400" dirty="0" smtClean="0"/>
                <a:t>(root mode)</a:t>
              </a:r>
              <a:endParaRPr lang="en-US" sz="1400" dirty="0"/>
            </a:p>
          </p:txBody>
        </p:sp>
        <p:grpSp>
          <p:nvGrpSpPr>
            <p:cNvPr id="9" name="Group 8"/>
            <p:cNvGrpSpPr/>
            <p:nvPr/>
          </p:nvGrpSpPr>
          <p:grpSpPr>
            <a:xfrm>
              <a:off x="1125015" y="1893673"/>
              <a:ext cx="791116" cy="475507"/>
              <a:chOff x="2553560" y="2362238"/>
              <a:chExt cx="655460" cy="314055"/>
            </a:xfrm>
          </p:grpSpPr>
          <p:sp>
            <p:nvSpPr>
              <p:cNvPr id="47" name="Rectangle 46"/>
              <p:cNvSpPr/>
              <p:nvPr/>
            </p:nvSpPr>
            <p:spPr>
              <a:xfrm>
                <a:off x="2553560" y="2362238"/>
                <a:ext cx="655460" cy="31405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621838" y="2512438"/>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949093" y="2431201"/>
              <a:ext cx="690263" cy="1026700"/>
              <a:chOff x="2649148" y="3004004"/>
              <a:chExt cx="906314" cy="678099"/>
            </a:xfrm>
          </p:grpSpPr>
          <p:grpSp>
            <p:nvGrpSpPr>
              <p:cNvPr id="40" name="Group 39"/>
              <p:cNvGrpSpPr/>
              <p:nvPr/>
            </p:nvGrpSpPr>
            <p:grpSpPr>
              <a:xfrm>
                <a:off x="2719615" y="3368048"/>
                <a:ext cx="835847" cy="314055"/>
                <a:chOff x="3033689" y="3361220"/>
                <a:chExt cx="835847" cy="314055"/>
              </a:xfrm>
            </p:grpSpPr>
            <p:sp>
              <p:nvSpPr>
                <p:cNvPr id="43" name="Rectangle 42"/>
                <p:cNvSpPr/>
                <p:nvPr/>
              </p:nvSpPr>
              <p:spPr>
                <a:xfrm>
                  <a:off x="3033689" y="3361220"/>
                  <a:ext cx="835847" cy="314055"/>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a:endCxn id="43" idx="3"/>
                </p:cNvCxnSpPr>
                <p:nvPr/>
              </p:nvCxnSpPr>
              <p:spPr>
                <a:xfrm>
                  <a:off x="3101968" y="3511420"/>
                  <a:ext cx="767568"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p:nvPr/>
            </p:nvCxnSpPr>
            <p:spPr>
              <a:xfrm>
                <a:off x="2649148" y="3004004"/>
                <a:ext cx="125088" cy="336734"/>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274884" y="2416903"/>
              <a:ext cx="1233723" cy="1073671"/>
              <a:chOff x="2546513" y="2972982"/>
              <a:chExt cx="1022171" cy="709121"/>
            </a:xfrm>
          </p:grpSpPr>
          <p:grpSp>
            <p:nvGrpSpPr>
              <p:cNvPr id="28" name="Group 27"/>
              <p:cNvGrpSpPr/>
              <p:nvPr/>
            </p:nvGrpSpPr>
            <p:grpSpPr>
              <a:xfrm>
                <a:off x="2719616" y="3368048"/>
                <a:ext cx="655460" cy="314055"/>
                <a:chOff x="3033690" y="3361220"/>
                <a:chExt cx="655460" cy="314055"/>
              </a:xfrm>
            </p:grpSpPr>
            <p:sp>
              <p:nvSpPr>
                <p:cNvPr id="31" name="Rectangle 30"/>
                <p:cNvSpPr/>
                <p:nvPr/>
              </p:nvSpPr>
              <p:spPr>
                <a:xfrm>
                  <a:off x="3033690" y="3361220"/>
                  <a:ext cx="655460" cy="314055"/>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3101968" y="3511420"/>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p:nvPr/>
            </p:nvCxnSpPr>
            <p:spPr>
              <a:xfrm>
                <a:off x="2546513" y="3004004"/>
                <a:ext cx="227723" cy="336734"/>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347766" y="2972982"/>
                <a:ext cx="220918" cy="331423"/>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a:off x="869552" y="2703294"/>
              <a:ext cx="7321923" cy="0"/>
            </a:xfrm>
            <a:prstGeom prst="straightConnector1">
              <a:avLst/>
            </a:prstGeom>
            <a:ln w="12700">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925198" y="1707431"/>
              <a:ext cx="714158" cy="584776"/>
            </a:xfrm>
            <a:prstGeom prst="rect">
              <a:avLst/>
            </a:prstGeom>
            <a:noFill/>
          </p:spPr>
          <p:txBody>
            <a:bodyPr wrap="none" rtlCol="0">
              <a:spAutoFit/>
            </a:bodyPr>
            <a:lstStyle/>
            <a:p>
              <a:r>
                <a:rPr lang="en-US" sz="1600" dirty="0" smtClean="0"/>
                <a:t>Timer </a:t>
              </a:r>
            </a:p>
            <a:p>
              <a:r>
                <a:rPr lang="en-US" sz="1600" dirty="0" smtClean="0"/>
                <a:t>set-up</a:t>
              </a:r>
              <a:endParaRPr lang="en-US" sz="1600" dirty="0"/>
            </a:p>
          </p:txBody>
        </p:sp>
        <p:grpSp>
          <p:nvGrpSpPr>
            <p:cNvPr id="52" name="Group 51"/>
            <p:cNvGrpSpPr/>
            <p:nvPr/>
          </p:nvGrpSpPr>
          <p:grpSpPr>
            <a:xfrm>
              <a:off x="5552271" y="1933137"/>
              <a:ext cx="791116" cy="475507"/>
              <a:chOff x="5464352" y="2362238"/>
              <a:chExt cx="655460" cy="314055"/>
            </a:xfrm>
          </p:grpSpPr>
          <p:sp>
            <p:nvSpPr>
              <p:cNvPr id="53" name="Rectangle 52"/>
              <p:cNvSpPr/>
              <p:nvPr/>
            </p:nvSpPr>
            <p:spPr>
              <a:xfrm>
                <a:off x="5464352" y="2362238"/>
                <a:ext cx="655460" cy="31405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5532630" y="2512438"/>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6430691" y="2356235"/>
              <a:ext cx="963867" cy="1099056"/>
              <a:chOff x="2649148" y="2956216"/>
              <a:chExt cx="798589" cy="725887"/>
            </a:xfrm>
          </p:grpSpPr>
          <p:grpSp>
            <p:nvGrpSpPr>
              <p:cNvPr id="62" name="Group 61"/>
              <p:cNvGrpSpPr/>
              <p:nvPr/>
            </p:nvGrpSpPr>
            <p:grpSpPr>
              <a:xfrm>
                <a:off x="2719616" y="3368048"/>
                <a:ext cx="655460" cy="314055"/>
                <a:chOff x="3033690" y="3361220"/>
                <a:chExt cx="655460" cy="314055"/>
              </a:xfrm>
            </p:grpSpPr>
            <p:sp>
              <p:nvSpPr>
                <p:cNvPr id="65" name="Rectangle 64"/>
                <p:cNvSpPr/>
                <p:nvPr/>
              </p:nvSpPr>
              <p:spPr>
                <a:xfrm>
                  <a:off x="3033690" y="3361220"/>
                  <a:ext cx="655460" cy="314055"/>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3101968" y="3511420"/>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63" name="Straight Arrow Connector 62"/>
              <p:cNvCxnSpPr/>
              <p:nvPr/>
            </p:nvCxnSpPr>
            <p:spPr>
              <a:xfrm>
                <a:off x="2649148" y="3004004"/>
                <a:ext cx="125088" cy="336734"/>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3347766" y="2956216"/>
                <a:ext cx="99971" cy="348188"/>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68" name="TextBox 67"/>
            <p:cNvSpPr txBox="1"/>
            <p:nvPr/>
          </p:nvSpPr>
          <p:spPr>
            <a:xfrm>
              <a:off x="5581351" y="2804638"/>
              <a:ext cx="942386" cy="584777"/>
            </a:xfrm>
            <a:prstGeom prst="rect">
              <a:avLst/>
            </a:prstGeom>
            <a:noFill/>
          </p:spPr>
          <p:txBody>
            <a:bodyPr wrap="none" rtlCol="0">
              <a:spAutoFit/>
            </a:bodyPr>
            <a:lstStyle/>
            <a:p>
              <a:r>
                <a:rPr lang="en-US" sz="1600" dirty="0" smtClean="0"/>
                <a:t>End-of-</a:t>
              </a:r>
            </a:p>
            <a:p>
              <a:r>
                <a:rPr lang="en-US" sz="1600" dirty="0" smtClean="0"/>
                <a:t>Interrupt</a:t>
              </a:r>
              <a:endParaRPr lang="en-US" sz="1600" dirty="0"/>
            </a:p>
          </p:txBody>
        </p:sp>
        <p:sp>
          <p:nvSpPr>
            <p:cNvPr id="69" name="TextBox 68"/>
            <p:cNvSpPr txBox="1"/>
            <p:nvPr/>
          </p:nvSpPr>
          <p:spPr>
            <a:xfrm>
              <a:off x="4591621" y="1700575"/>
              <a:ext cx="942385" cy="584776"/>
            </a:xfrm>
            <a:prstGeom prst="rect">
              <a:avLst/>
            </a:prstGeom>
            <a:noFill/>
          </p:spPr>
          <p:txBody>
            <a:bodyPr wrap="none" rtlCol="0">
              <a:spAutoFit/>
            </a:bodyPr>
            <a:lstStyle/>
            <a:p>
              <a:r>
                <a:rPr lang="en-US" sz="1600" dirty="0" smtClean="0"/>
                <a:t>Interrupt </a:t>
              </a:r>
            </a:p>
            <a:p>
              <a:r>
                <a:rPr lang="en-US" sz="1600" dirty="0" smtClean="0"/>
                <a:t>Injection</a:t>
              </a:r>
              <a:endParaRPr lang="en-US" sz="1600" dirty="0"/>
            </a:p>
          </p:txBody>
        </p:sp>
        <p:grpSp>
          <p:nvGrpSpPr>
            <p:cNvPr id="83" name="Group 82"/>
            <p:cNvGrpSpPr/>
            <p:nvPr/>
          </p:nvGrpSpPr>
          <p:grpSpPr>
            <a:xfrm>
              <a:off x="2818920" y="1930725"/>
              <a:ext cx="1379762" cy="475507"/>
              <a:chOff x="2553560" y="2362238"/>
              <a:chExt cx="655460" cy="314055"/>
            </a:xfrm>
          </p:grpSpPr>
          <p:sp>
            <p:nvSpPr>
              <p:cNvPr id="84" name="Rectangle 83"/>
              <p:cNvSpPr/>
              <p:nvPr/>
            </p:nvSpPr>
            <p:spPr>
              <a:xfrm>
                <a:off x="2553560" y="2362238"/>
                <a:ext cx="655460" cy="31405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2621838" y="2512438"/>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89" name="Straight Arrow Connector 88"/>
            <p:cNvCxnSpPr/>
            <p:nvPr/>
          </p:nvCxnSpPr>
          <p:spPr>
            <a:xfrm flipV="1">
              <a:off x="2650796" y="2369180"/>
              <a:ext cx="120661" cy="527187"/>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4078021" y="2416902"/>
              <a:ext cx="120661" cy="527187"/>
            </a:xfrm>
            <a:prstGeom prst="straightConnector1">
              <a:avLst/>
            </a:prstGeom>
            <a:ln>
              <a:solidFill>
                <a:schemeClr val="tx1">
                  <a:lumMod val="50000"/>
                  <a:lumOff val="50000"/>
                </a:schemeClr>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2977312" y="2886570"/>
              <a:ext cx="1569961" cy="584776"/>
            </a:xfrm>
            <a:prstGeom prst="rect">
              <a:avLst/>
            </a:prstGeom>
            <a:noFill/>
          </p:spPr>
          <p:txBody>
            <a:bodyPr wrap="none" rtlCol="0">
              <a:spAutoFit/>
            </a:bodyPr>
            <a:lstStyle/>
            <a:p>
              <a:r>
                <a:rPr lang="en-US" sz="1600" dirty="0" smtClean="0"/>
                <a:t>Interrupt due</a:t>
              </a:r>
            </a:p>
            <a:p>
              <a:r>
                <a:rPr lang="en-US" sz="1600" dirty="0" smtClean="0"/>
                <a:t>To Timer expires</a:t>
              </a:r>
              <a:endParaRPr lang="en-US" sz="1600" dirty="0"/>
            </a:p>
          </p:txBody>
        </p:sp>
        <p:grpSp>
          <p:nvGrpSpPr>
            <p:cNvPr id="97" name="Group 96"/>
            <p:cNvGrpSpPr/>
            <p:nvPr/>
          </p:nvGrpSpPr>
          <p:grpSpPr>
            <a:xfrm>
              <a:off x="7394558" y="1892454"/>
              <a:ext cx="791116" cy="475507"/>
              <a:chOff x="5464352" y="2362238"/>
              <a:chExt cx="655460" cy="314055"/>
            </a:xfrm>
          </p:grpSpPr>
          <p:sp>
            <p:nvSpPr>
              <p:cNvPr id="98" name="Rectangle 97"/>
              <p:cNvSpPr/>
              <p:nvPr/>
            </p:nvSpPr>
            <p:spPr>
              <a:xfrm>
                <a:off x="5464352" y="2362238"/>
                <a:ext cx="655460" cy="31405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5532630" y="2512438"/>
                <a:ext cx="559872" cy="6828"/>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100" name="TextBox 99"/>
            <p:cNvSpPr txBox="1"/>
            <p:nvPr/>
          </p:nvSpPr>
          <p:spPr>
            <a:xfrm>
              <a:off x="6751321" y="1524936"/>
              <a:ext cx="2176097" cy="338554"/>
            </a:xfrm>
            <a:prstGeom prst="rect">
              <a:avLst/>
            </a:prstGeom>
            <a:noFill/>
          </p:spPr>
          <p:txBody>
            <a:bodyPr wrap="none" rtlCol="0">
              <a:spAutoFit/>
            </a:bodyPr>
            <a:lstStyle/>
            <a:p>
              <a:r>
                <a:rPr lang="en-US" sz="1600" dirty="0" smtClean="0">
                  <a:solidFill>
                    <a:srgbClr val="FF0000"/>
                  </a:solidFill>
                </a:rPr>
                <a:t>Start handling the timer</a:t>
              </a:r>
              <a:endParaRPr lang="en-US" sz="1600" dirty="0">
                <a:solidFill>
                  <a:srgbClr val="FF0000"/>
                </a:solidFill>
              </a:endParaRPr>
            </a:p>
          </p:txBody>
        </p:sp>
      </p:grpSp>
      <p:sp>
        <p:nvSpPr>
          <p:cNvPr id="45" name="TextBox 44"/>
          <p:cNvSpPr txBox="1"/>
          <p:nvPr/>
        </p:nvSpPr>
        <p:spPr>
          <a:xfrm>
            <a:off x="1622258" y="4222237"/>
            <a:ext cx="1303261" cy="307777"/>
          </a:xfrm>
          <a:prstGeom prst="rect">
            <a:avLst/>
          </a:prstGeom>
          <a:noFill/>
        </p:spPr>
        <p:txBody>
          <a:bodyPr wrap="none" rtlCol="0">
            <a:spAutoFit/>
          </a:bodyPr>
          <a:lstStyle/>
          <a:p>
            <a:r>
              <a:rPr lang="en-US" sz="1400" dirty="0" smtClean="0"/>
              <a:t>Software Timer</a:t>
            </a:r>
            <a:endParaRPr lang="en-US" sz="1400" dirty="0"/>
          </a:p>
        </p:txBody>
      </p:sp>
      <p:sp>
        <p:nvSpPr>
          <p:cNvPr id="46" name="TextBox 45"/>
          <p:cNvSpPr txBox="1"/>
          <p:nvPr/>
        </p:nvSpPr>
        <p:spPr>
          <a:xfrm>
            <a:off x="4175481" y="4251412"/>
            <a:ext cx="1303261" cy="523220"/>
          </a:xfrm>
          <a:prstGeom prst="rect">
            <a:avLst/>
          </a:prstGeom>
          <a:noFill/>
        </p:spPr>
        <p:txBody>
          <a:bodyPr wrap="none" rtlCol="0">
            <a:spAutoFit/>
          </a:bodyPr>
          <a:lstStyle/>
          <a:p>
            <a:r>
              <a:rPr lang="en-US" sz="1400" dirty="0" smtClean="0"/>
              <a:t>Software Timer </a:t>
            </a:r>
            <a:endParaRPr lang="en-US" sz="1400" dirty="0"/>
          </a:p>
          <a:p>
            <a:r>
              <a:rPr lang="en-US" sz="1400" dirty="0" smtClean="0"/>
              <a:t>Inject </a:t>
            </a:r>
            <a:r>
              <a:rPr lang="en-US" sz="1400" dirty="0" err="1" smtClean="0"/>
              <a:t>vINT</a:t>
            </a:r>
            <a:endParaRPr lang="en-US" sz="1400" dirty="0"/>
          </a:p>
        </p:txBody>
      </p:sp>
    </p:spTree>
    <p:extLst>
      <p:ext uri="{BB962C8B-B14F-4D97-AF65-F5344CB8AC3E}">
        <p14:creationId xmlns:p14="http://schemas.microsoft.com/office/powerpoint/2010/main" val="38717119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Interrupt Delivery</a:t>
            </a:r>
            <a:endParaRPr lang="en-US" dirty="0"/>
          </a:p>
        </p:txBody>
      </p:sp>
      <p:sp>
        <p:nvSpPr>
          <p:cNvPr id="3" name="Content Placeholder 2"/>
          <p:cNvSpPr>
            <a:spLocks noGrp="1"/>
          </p:cNvSpPr>
          <p:nvPr>
            <p:ph idx="1"/>
          </p:nvPr>
        </p:nvSpPr>
        <p:spPr>
          <a:xfrm>
            <a:off x="34925" y="1196975"/>
            <a:ext cx="8905875" cy="5559425"/>
          </a:xfrm>
        </p:spPr>
        <p:txBody>
          <a:bodyPr>
            <a:normAutofit fontScale="92500"/>
          </a:bodyPr>
          <a:lstStyle/>
          <a:p>
            <a:r>
              <a:rPr lang="en-US" dirty="0" smtClean="0"/>
              <a:t>Definition: </a:t>
            </a:r>
          </a:p>
          <a:p>
            <a:pPr lvl="1"/>
            <a:r>
              <a:rPr lang="en-US" dirty="0" smtClean="0"/>
              <a:t>An interrupt destined for a VM </a:t>
            </a:r>
          </a:p>
          <a:p>
            <a:pPr marL="457200" lvl="1" indent="0">
              <a:buNone/>
            </a:pPr>
            <a:r>
              <a:rPr lang="en-US" dirty="0"/>
              <a:t> </a:t>
            </a:r>
            <a:r>
              <a:rPr lang="en-US" dirty="0" smtClean="0"/>
              <a:t>   goes directly to VM without any </a:t>
            </a:r>
          </a:p>
          <a:p>
            <a:pPr marL="457200" lvl="1" indent="0">
              <a:buNone/>
            </a:pPr>
            <a:r>
              <a:rPr lang="en-US" dirty="0"/>
              <a:t> </a:t>
            </a:r>
            <a:r>
              <a:rPr lang="en-US" dirty="0" smtClean="0"/>
              <a:t>   software intervention.</a:t>
            </a:r>
          </a:p>
          <a:p>
            <a:pPr lvl="1"/>
            <a:r>
              <a:rPr lang="en-US" dirty="0" smtClean="0"/>
              <a:t>Directly reach VM’s IDT.</a:t>
            </a:r>
          </a:p>
          <a:p>
            <a:pPr lvl="1"/>
            <a:endParaRPr lang="en-US" dirty="0" smtClean="0"/>
          </a:p>
          <a:p>
            <a:r>
              <a:rPr lang="en-US" dirty="0" smtClean="0"/>
              <a:t>Disable external interrupt exiting (EIE) bit in VMCS</a:t>
            </a:r>
          </a:p>
          <a:p>
            <a:r>
              <a:rPr lang="en-US" dirty="0" smtClean="0"/>
              <a:t>Challenges: </a:t>
            </a:r>
            <a:r>
              <a:rPr lang="en-US" dirty="0" err="1" smtClean="0">
                <a:solidFill>
                  <a:srgbClr val="FF0000"/>
                </a:solidFill>
              </a:rPr>
              <a:t>mis</a:t>
            </a:r>
            <a:r>
              <a:rPr lang="en-US" dirty="0" smtClean="0">
                <a:solidFill>
                  <a:srgbClr val="FF0000"/>
                </a:solidFill>
              </a:rPr>
              <a:t>-delivery</a:t>
            </a:r>
            <a:r>
              <a:rPr lang="en-US" dirty="0" smtClean="0"/>
              <a:t> problem</a:t>
            </a:r>
          </a:p>
          <a:p>
            <a:pPr lvl="1"/>
            <a:r>
              <a:rPr lang="en-US" dirty="0" smtClean="0"/>
              <a:t>Delivering interrupt to the </a:t>
            </a:r>
            <a:r>
              <a:rPr lang="en-US" dirty="0" smtClean="0">
                <a:solidFill>
                  <a:srgbClr val="0000FF"/>
                </a:solidFill>
              </a:rPr>
              <a:t>unintended</a:t>
            </a:r>
            <a:r>
              <a:rPr lang="en-US" dirty="0" smtClean="0"/>
              <a:t> VM</a:t>
            </a:r>
          </a:p>
          <a:p>
            <a:pPr lvl="1"/>
            <a:r>
              <a:rPr lang="en-US" dirty="0" smtClean="0">
                <a:solidFill>
                  <a:srgbClr val="0000FF"/>
                </a:solidFill>
              </a:rPr>
              <a:t>Routing</a:t>
            </a:r>
            <a:r>
              <a:rPr lang="en-US" dirty="0" smtClean="0"/>
              <a:t>: which core is the VM runs on?</a:t>
            </a:r>
          </a:p>
          <a:p>
            <a:pPr lvl="1"/>
            <a:r>
              <a:rPr lang="en-US" dirty="0" smtClean="0">
                <a:solidFill>
                  <a:srgbClr val="0000FF"/>
                </a:solidFill>
              </a:rPr>
              <a:t>Scheduled</a:t>
            </a:r>
            <a:r>
              <a:rPr lang="en-US" dirty="0" smtClean="0"/>
              <a:t>: Is the VM currently de-scheduled or not?</a:t>
            </a:r>
          </a:p>
          <a:p>
            <a:pPr lvl="1"/>
            <a:r>
              <a:rPr lang="en-US" dirty="0" smtClean="0"/>
              <a:t>Signaling completion of interrupt to the controller (direct EOI)</a:t>
            </a:r>
          </a:p>
          <a:p>
            <a:endParaRPr lang="en-US" dirty="0" smtClean="0"/>
          </a:p>
        </p:txBody>
      </p:sp>
      <p:grpSp>
        <p:nvGrpSpPr>
          <p:cNvPr id="10" name="Group 9"/>
          <p:cNvGrpSpPr/>
          <p:nvPr/>
        </p:nvGrpSpPr>
        <p:grpSpPr>
          <a:xfrm>
            <a:off x="4877315" y="1349797"/>
            <a:ext cx="4168072" cy="2234079"/>
            <a:chOff x="3543344" y="2299901"/>
            <a:chExt cx="3609222" cy="1955387"/>
          </a:xfrm>
        </p:grpSpPr>
        <p:sp>
          <p:nvSpPr>
            <p:cNvPr id="11" name="矩形 2"/>
            <p:cNvSpPr/>
            <p:nvPr/>
          </p:nvSpPr>
          <p:spPr>
            <a:xfrm>
              <a:off x="3616647" y="3314095"/>
              <a:ext cx="2781734" cy="9162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400" dirty="0" smtClean="0">
                <a:solidFill>
                  <a:schemeClr val="tx1"/>
                </a:solidFill>
              </a:endParaRPr>
            </a:p>
          </p:txBody>
        </p:sp>
        <p:sp>
          <p:nvSpPr>
            <p:cNvPr id="12" name="TextBox 11"/>
            <p:cNvSpPr txBox="1"/>
            <p:nvPr/>
          </p:nvSpPr>
          <p:spPr>
            <a:xfrm>
              <a:off x="4638857" y="3958967"/>
              <a:ext cx="897467" cy="296321"/>
            </a:xfrm>
            <a:prstGeom prst="rect">
              <a:avLst/>
            </a:prstGeom>
            <a:noFill/>
          </p:spPr>
          <p:txBody>
            <a:bodyPr wrap="none" rtlCol="0">
              <a:spAutoFit/>
            </a:bodyPr>
            <a:lstStyle/>
            <a:p>
              <a:r>
                <a:rPr lang="en-US" sz="1600" dirty="0" smtClean="0"/>
                <a:t>Hypervisor</a:t>
              </a:r>
              <a:endParaRPr lang="en-US" sz="1600" dirty="0"/>
            </a:p>
          </p:txBody>
        </p:sp>
        <p:sp>
          <p:nvSpPr>
            <p:cNvPr id="13" name="Rectangle 12"/>
            <p:cNvSpPr/>
            <p:nvPr/>
          </p:nvSpPr>
          <p:spPr>
            <a:xfrm>
              <a:off x="4707713" y="3425449"/>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VM</a:t>
              </a:r>
            </a:p>
            <a:p>
              <a:pPr algn="ctr"/>
              <a:r>
                <a:rPr lang="en-US" sz="2000" dirty="0" smtClean="0">
                  <a:solidFill>
                    <a:schemeClr val="tx1"/>
                  </a:solidFill>
                </a:rPr>
                <a:t>core</a:t>
              </a:r>
              <a:endParaRPr lang="en-US" sz="2000" dirty="0">
                <a:solidFill>
                  <a:schemeClr val="tx1"/>
                </a:solidFill>
              </a:endParaRPr>
            </a:p>
          </p:txBody>
        </p:sp>
        <p:sp>
          <p:nvSpPr>
            <p:cNvPr id="14" name="Rectangle 13"/>
            <p:cNvSpPr/>
            <p:nvPr/>
          </p:nvSpPr>
          <p:spPr>
            <a:xfrm>
              <a:off x="5655600" y="3436336"/>
              <a:ext cx="646011" cy="489065"/>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SRIOV</a:t>
              </a:r>
              <a:endParaRPr lang="en-US" dirty="0">
                <a:solidFill>
                  <a:schemeClr val="tx1"/>
                </a:solidFill>
              </a:endParaRPr>
            </a:p>
          </p:txBody>
        </p:sp>
        <p:sp>
          <p:nvSpPr>
            <p:cNvPr id="15" name="矩形 2"/>
            <p:cNvSpPr/>
            <p:nvPr/>
          </p:nvSpPr>
          <p:spPr>
            <a:xfrm>
              <a:off x="3670444" y="2671486"/>
              <a:ext cx="797261" cy="5410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Back-end</a:t>
              </a:r>
            </a:p>
            <a:p>
              <a:pPr algn="ctr"/>
              <a:r>
                <a:rPr lang="en-US" altLang="zh-TW" sz="1400" dirty="0" smtClean="0">
                  <a:solidFill>
                    <a:schemeClr val="tx1"/>
                  </a:solidFill>
                </a:rPr>
                <a:t>Drivers</a:t>
              </a:r>
            </a:p>
          </p:txBody>
        </p:sp>
        <p:sp>
          <p:nvSpPr>
            <p:cNvPr id="16" name="矩形 2"/>
            <p:cNvSpPr/>
            <p:nvPr/>
          </p:nvSpPr>
          <p:spPr>
            <a:xfrm>
              <a:off x="4608095" y="2299901"/>
              <a:ext cx="962026" cy="7563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VM</a:t>
              </a:r>
            </a:p>
          </p:txBody>
        </p:sp>
        <p:sp>
          <p:nvSpPr>
            <p:cNvPr id="17" name="Rectangle 16"/>
            <p:cNvSpPr/>
            <p:nvPr/>
          </p:nvSpPr>
          <p:spPr>
            <a:xfrm>
              <a:off x="3745688" y="3416982"/>
              <a:ext cx="778429" cy="48906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core</a:t>
              </a:r>
              <a:endParaRPr lang="en-US" sz="2000" dirty="0">
                <a:solidFill>
                  <a:schemeClr val="tx1"/>
                </a:solidFill>
              </a:endParaRPr>
            </a:p>
          </p:txBody>
        </p:sp>
        <p:cxnSp>
          <p:nvCxnSpPr>
            <p:cNvPr id="18" name="Straight Arrow Connector 17"/>
            <p:cNvCxnSpPr/>
            <p:nvPr/>
          </p:nvCxnSpPr>
          <p:spPr>
            <a:xfrm flipV="1">
              <a:off x="5072064" y="2830286"/>
              <a:ext cx="0" cy="689427"/>
            </a:xfrm>
            <a:prstGeom prst="straightConnector1">
              <a:avLst/>
            </a:prstGeom>
            <a:ln>
              <a:solidFill>
                <a:schemeClr val="tx1">
                  <a:lumMod val="50000"/>
                  <a:lumOff val="50000"/>
                </a:schemeClr>
              </a:solidFill>
              <a:prstDash val="sysDash"/>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828477" y="2830286"/>
              <a:ext cx="4025" cy="701522"/>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347759" y="2830286"/>
              <a:ext cx="0" cy="701522"/>
            </a:xfrm>
            <a:prstGeom prst="straightConnector1">
              <a:avLst/>
            </a:prstGeom>
            <a:ln>
              <a:solidFill>
                <a:schemeClr val="tx1">
                  <a:lumMod val="50000"/>
                  <a:lumOff val="50000"/>
                </a:schemeClr>
              </a:solidFill>
              <a:prstDash val="dash"/>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347759" y="3519713"/>
              <a:ext cx="518431" cy="12095"/>
            </a:xfrm>
            <a:prstGeom prst="straightConnector1">
              <a:avLst/>
            </a:prstGeom>
            <a:ln>
              <a:solidFill>
                <a:schemeClr val="tx1">
                  <a:lumMod val="50000"/>
                  <a:lumOff val="50000"/>
                </a:schemeClr>
              </a:solidFill>
              <a:prstDash val="dash"/>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293810" y="3519713"/>
              <a:ext cx="538692" cy="12095"/>
            </a:xfrm>
            <a:prstGeom prst="straightConnector1">
              <a:avLst/>
            </a:prstGeom>
            <a:ln>
              <a:solidFill>
                <a:schemeClr val="tx1">
                  <a:lumMod val="50000"/>
                  <a:lumOff val="50000"/>
                </a:schemeClr>
              </a:solidFill>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319210" y="3056223"/>
              <a:ext cx="0" cy="475586"/>
            </a:xfrm>
            <a:prstGeom prst="straightConnector1">
              <a:avLst/>
            </a:prstGeom>
            <a:ln>
              <a:solidFill>
                <a:schemeClr val="tx1">
                  <a:lumMod val="50000"/>
                  <a:lumOff val="50000"/>
                </a:schemeClr>
              </a:solidFill>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5743040" y="2369713"/>
              <a:ext cx="1409526" cy="565704"/>
              <a:chOff x="5890100" y="2409605"/>
              <a:chExt cx="1591507" cy="664542"/>
            </a:xfrm>
          </p:grpSpPr>
          <p:cxnSp>
            <p:nvCxnSpPr>
              <p:cNvPr id="32" name="Straight Arrow Connector 31"/>
              <p:cNvCxnSpPr/>
              <p:nvPr/>
            </p:nvCxnSpPr>
            <p:spPr>
              <a:xfrm>
                <a:off x="5890100" y="2584746"/>
                <a:ext cx="458187" cy="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890100" y="2948826"/>
                <a:ext cx="458187" cy="0"/>
              </a:xfrm>
              <a:prstGeom prst="straightConnector1">
                <a:avLst/>
              </a:prstGeom>
              <a:ln>
                <a:solidFill>
                  <a:schemeClr val="tx1">
                    <a:lumMod val="50000"/>
                    <a:lumOff val="50000"/>
                  </a:schemeClr>
                </a:solidFill>
                <a:prstDash val="dash"/>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5890100" y="2764105"/>
                <a:ext cx="458187" cy="1"/>
              </a:xfrm>
              <a:prstGeom prst="straightConnector1">
                <a:avLst/>
              </a:prstGeom>
              <a:ln>
                <a:solidFill>
                  <a:schemeClr val="tx1">
                    <a:lumMod val="50000"/>
                    <a:lumOff val="50000"/>
                  </a:schemeClr>
                </a:solidFill>
                <a:prstDash val="sysDash"/>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305951" y="2409605"/>
                <a:ext cx="1175656" cy="664542"/>
              </a:xfrm>
              <a:prstGeom prst="rect">
                <a:avLst/>
              </a:prstGeom>
              <a:noFill/>
            </p:spPr>
            <p:txBody>
              <a:bodyPr wrap="none" rtlCol="0">
                <a:spAutoFit/>
              </a:bodyPr>
              <a:lstStyle/>
              <a:p>
                <a:r>
                  <a:rPr lang="en-US" sz="1200" dirty="0" smtClean="0"/>
                  <a:t>Virtual device</a:t>
                </a:r>
              </a:p>
              <a:p>
                <a:r>
                  <a:rPr lang="en-US" sz="1200" dirty="0" smtClean="0"/>
                  <a:t>Local APIC timer</a:t>
                </a:r>
              </a:p>
              <a:p>
                <a:r>
                  <a:rPr lang="en-US" sz="1200" dirty="0" smtClean="0"/>
                  <a:t>SRIOV device</a:t>
                </a:r>
                <a:endParaRPr lang="en-US" sz="1200" dirty="0"/>
              </a:p>
            </p:txBody>
          </p:sp>
        </p:grpSp>
        <p:sp>
          <p:nvSpPr>
            <p:cNvPr id="31" name="TextBox 30"/>
            <p:cNvSpPr txBox="1"/>
            <p:nvPr/>
          </p:nvSpPr>
          <p:spPr>
            <a:xfrm>
              <a:off x="3543344" y="2394323"/>
              <a:ext cx="1099827" cy="269383"/>
            </a:xfrm>
            <a:prstGeom prst="rect">
              <a:avLst/>
            </a:prstGeom>
            <a:noFill/>
          </p:spPr>
          <p:txBody>
            <a:bodyPr wrap="none" rtlCol="0">
              <a:spAutoFit/>
            </a:bodyPr>
            <a:lstStyle/>
            <a:p>
              <a:r>
                <a:rPr lang="en-US" sz="1400" dirty="0" smtClean="0"/>
                <a:t>Virtual Devices</a:t>
              </a:r>
              <a:endParaRPr lang="en-US" sz="1400" dirty="0"/>
            </a:p>
          </p:txBody>
        </p:sp>
      </p:grpSp>
    </p:spTree>
    <p:extLst>
      <p:ext uri="{BB962C8B-B14F-4D97-AF65-F5344CB8AC3E}">
        <p14:creationId xmlns:p14="http://schemas.microsoft.com/office/powerpoint/2010/main" val="18675678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SRIOV Interrupt</a:t>
            </a:r>
            <a:endParaRPr lang="en-US" dirty="0"/>
          </a:p>
        </p:txBody>
      </p:sp>
      <p:sp>
        <p:nvSpPr>
          <p:cNvPr id="3" name="Content Placeholder 2"/>
          <p:cNvSpPr>
            <a:spLocks noGrp="1"/>
          </p:cNvSpPr>
          <p:nvPr>
            <p:ph idx="1"/>
          </p:nvPr>
        </p:nvSpPr>
        <p:spPr>
          <a:xfrm>
            <a:off x="582794" y="4908195"/>
            <a:ext cx="8318217" cy="1796278"/>
          </a:xfrm>
        </p:spPr>
        <p:txBody>
          <a:bodyPr>
            <a:normAutofit fontScale="77500" lnSpcReduction="20000"/>
          </a:bodyPr>
          <a:lstStyle/>
          <a:p>
            <a:r>
              <a:rPr lang="en-US" dirty="0"/>
              <a:t>E</a:t>
            </a:r>
            <a:r>
              <a:rPr lang="en-US" dirty="0" smtClean="0"/>
              <a:t>very external interrupt triggers VM exit, allowing KVM to inject virtual interrupt using emulated LAPIC</a:t>
            </a:r>
          </a:p>
          <a:p>
            <a:r>
              <a:rPr lang="en-US" dirty="0" smtClean="0"/>
              <a:t>DID disables EIE (External Interrupt Exiting)</a:t>
            </a:r>
          </a:p>
          <a:p>
            <a:pPr lvl="1"/>
            <a:r>
              <a:rPr lang="en-US" dirty="0"/>
              <a:t>I</a:t>
            </a:r>
            <a:r>
              <a:rPr lang="en-US" dirty="0" smtClean="0"/>
              <a:t>nterrupt could directly reach VM’s IDT </a:t>
            </a:r>
          </a:p>
          <a:p>
            <a:r>
              <a:rPr lang="en-US" dirty="0" smtClean="0"/>
              <a:t>How to force VM exit when disabling EIE? NMI</a:t>
            </a:r>
          </a:p>
          <a:p>
            <a:pPr lvl="1"/>
            <a:endParaRPr lang="en-US" dirty="0" smtClean="0"/>
          </a:p>
          <a:p>
            <a:pPr lvl="1"/>
            <a:endParaRPr lang="en-US" dirty="0"/>
          </a:p>
        </p:txBody>
      </p:sp>
      <p:sp>
        <p:nvSpPr>
          <p:cNvPr id="7" name="Rectangle 6"/>
          <p:cNvSpPr/>
          <p:nvPr/>
        </p:nvSpPr>
        <p:spPr>
          <a:xfrm>
            <a:off x="2262955" y="3374275"/>
            <a:ext cx="1038293" cy="556494"/>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IOMMU</a:t>
            </a:r>
            <a:endParaRPr lang="en-US" sz="2000" dirty="0">
              <a:solidFill>
                <a:schemeClr val="tx1"/>
              </a:solidFill>
            </a:endParaRPr>
          </a:p>
        </p:txBody>
      </p:sp>
      <p:sp>
        <p:nvSpPr>
          <p:cNvPr id="8" name="Rectangle 7"/>
          <p:cNvSpPr/>
          <p:nvPr/>
        </p:nvSpPr>
        <p:spPr>
          <a:xfrm>
            <a:off x="2392887" y="2369619"/>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core1</a:t>
            </a:r>
            <a:endParaRPr lang="en-US" dirty="0">
              <a:solidFill>
                <a:schemeClr val="tx1"/>
              </a:solidFill>
            </a:endParaRPr>
          </a:p>
        </p:txBody>
      </p:sp>
      <p:sp>
        <p:nvSpPr>
          <p:cNvPr id="10" name="矩形 2"/>
          <p:cNvSpPr/>
          <p:nvPr/>
        </p:nvSpPr>
        <p:spPr>
          <a:xfrm>
            <a:off x="2407642" y="1343067"/>
            <a:ext cx="746441"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a:t>
            </a:r>
            <a:r>
              <a:rPr lang="en-US" altLang="zh-TW" dirty="0" smtClean="0">
                <a:solidFill>
                  <a:srgbClr val="FF0000"/>
                </a:solidFill>
              </a:rPr>
              <a:t>VM1</a:t>
            </a:r>
            <a:endParaRPr lang="en-US" altLang="zh-TW" dirty="0" smtClean="0">
              <a:solidFill>
                <a:schemeClr val="tx1"/>
              </a:solidFill>
            </a:endParaRPr>
          </a:p>
        </p:txBody>
      </p:sp>
      <p:cxnSp>
        <p:nvCxnSpPr>
          <p:cNvPr id="11" name="Straight Arrow Connector 10"/>
          <p:cNvCxnSpPr>
            <a:stCxn id="7" idx="0"/>
            <a:endCxn id="8" idx="2"/>
          </p:cNvCxnSpPr>
          <p:nvPr/>
        </p:nvCxnSpPr>
        <p:spPr>
          <a:xfrm flipV="1">
            <a:off x="2782102" y="2894972"/>
            <a:ext cx="0" cy="479303"/>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10" idx="2"/>
          </p:cNvCxnSpPr>
          <p:nvPr/>
        </p:nvCxnSpPr>
        <p:spPr>
          <a:xfrm flipH="1" flipV="1">
            <a:off x="2780863" y="1952603"/>
            <a:ext cx="1239"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pic>
        <p:nvPicPr>
          <p:cNvPr id="19" name="Picture 18" descr="nic.jpeg"/>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1867" y="3399903"/>
            <a:ext cx="870272" cy="530866"/>
          </a:xfrm>
          <a:prstGeom prst="rect">
            <a:avLst/>
          </a:prstGeom>
        </p:spPr>
      </p:pic>
      <p:cxnSp>
        <p:nvCxnSpPr>
          <p:cNvPr id="20" name="Straight Arrow Connector 19"/>
          <p:cNvCxnSpPr>
            <a:stCxn id="19" idx="3"/>
            <a:endCxn id="7" idx="1"/>
          </p:cNvCxnSpPr>
          <p:nvPr/>
        </p:nvCxnSpPr>
        <p:spPr>
          <a:xfrm flipV="1">
            <a:off x="1892139" y="3652522"/>
            <a:ext cx="370816" cy="12814"/>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777836" y="3374275"/>
            <a:ext cx="1038293" cy="556494"/>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IOMMU</a:t>
            </a:r>
            <a:endParaRPr lang="en-US" sz="2000" dirty="0">
              <a:solidFill>
                <a:schemeClr val="tx1"/>
              </a:solidFill>
            </a:endParaRPr>
          </a:p>
        </p:txBody>
      </p:sp>
      <p:sp>
        <p:nvSpPr>
          <p:cNvPr id="24" name="Rectangle 23"/>
          <p:cNvSpPr/>
          <p:nvPr/>
        </p:nvSpPr>
        <p:spPr>
          <a:xfrm>
            <a:off x="5907768" y="2369619"/>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core1</a:t>
            </a:r>
            <a:endParaRPr lang="en-US" dirty="0">
              <a:solidFill>
                <a:schemeClr val="tx1"/>
              </a:solidFill>
            </a:endParaRPr>
          </a:p>
        </p:txBody>
      </p:sp>
      <p:sp>
        <p:nvSpPr>
          <p:cNvPr id="25" name="矩形 2"/>
          <p:cNvSpPr/>
          <p:nvPr/>
        </p:nvSpPr>
        <p:spPr>
          <a:xfrm>
            <a:off x="5922523" y="1343067"/>
            <a:ext cx="746441"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VM2</a:t>
            </a:r>
            <a:endParaRPr lang="en-US" altLang="zh-TW" dirty="0" smtClean="0">
              <a:solidFill>
                <a:schemeClr val="tx1"/>
              </a:solidFill>
            </a:endParaRPr>
          </a:p>
        </p:txBody>
      </p:sp>
      <p:cxnSp>
        <p:nvCxnSpPr>
          <p:cNvPr id="26" name="Straight Arrow Connector 25"/>
          <p:cNvCxnSpPr>
            <a:stCxn id="23" idx="0"/>
            <a:endCxn id="24" idx="2"/>
          </p:cNvCxnSpPr>
          <p:nvPr/>
        </p:nvCxnSpPr>
        <p:spPr>
          <a:xfrm flipV="1">
            <a:off x="6296983" y="2894972"/>
            <a:ext cx="0" cy="479303"/>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4" idx="0"/>
            <a:endCxn id="25" idx="2"/>
          </p:cNvCxnSpPr>
          <p:nvPr/>
        </p:nvCxnSpPr>
        <p:spPr>
          <a:xfrm flipH="1" flipV="1">
            <a:off x="6295744" y="1952603"/>
            <a:ext cx="1239"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pic>
        <p:nvPicPr>
          <p:cNvPr id="28" name="Picture 27" descr="nic.jpeg"/>
          <p:cNvPicPr>
            <a:picLocks noChangeAspect="1"/>
          </p:cNvPicPr>
          <p:nvPr/>
        </p:nvPicPr>
        <p:blipFill>
          <a:blip r:embed="rId2"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36748" y="3399903"/>
            <a:ext cx="870272" cy="530866"/>
          </a:xfrm>
          <a:prstGeom prst="rect">
            <a:avLst/>
          </a:prstGeom>
        </p:spPr>
      </p:pic>
      <p:cxnSp>
        <p:nvCxnSpPr>
          <p:cNvPr id="29" name="Straight Arrow Connector 28"/>
          <p:cNvCxnSpPr>
            <a:stCxn id="28" idx="3"/>
            <a:endCxn id="23" idx="1"/>
          </p:cNvCxnSpPr>
          <p:nvPr/>
        </p:nvCxnSpPr>
        <p:spPr>
          <a:xfrm flipV="1">
            <a:off x="5407020" y="3652522"/>
            <a:ext cx="370816" cy="12814"/>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855130" y="4148816"/>
            <a:ext cx="202309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1. VM M is running. </a:t>
            </a:r>
            <a:endParaRPr lang="en-US" dirty="0"/>
          </a:p>
        </p:txBody>
      </p:sp>
      <p:sp>
        <p:nvSpPr>
          <p:cNvPr id="31" name="TextBox 30"/>
          <p:cNvSpPr txBox="1"/>
          <p:nvPr/>
        </p:nvSpPr>
        <p:spPr>
          <a:xfrm>
            <a:off x="5140867" y="4042217"/>
            <a:ext cx="2702971"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2. Interrupt for VM M, </a:t>
            </a:r>
          </a:p>
          <a:p>
            <a:r>
              <a:rPr lang="en-US" dirty="0" smtClean="0"/>
              <a:t>but VM M is </a:t>
            </a:r>
            <a:r>
              <a:rPr lang="en-US" dirty="0" smtClean="0">
                <a:solidFill>
                  <a:srgbClr val="FF0000"/>
                </a:solidFill>
              </a:rPr>
              <a:t>de-scheduled</a:t>
            </a:r>
            <a:r>
              <a:rPr lang="en-US" dirty="0" smtClean="0"/>
              <a:t>.</a:t>
            </a:r>
            <a:endParaRPr lang="en-US" dirty="0"/>
          </a:p>
        </p:txBody>
      </p:sp>
      <p:sp>
        <p:nvSpPr>
          <p:cNvPr id="32" name="TextBox 31"/>
          <p:cNvSpPr txBox="1"/>
          <p:nvPr/>
        </p:nvSpPr>
        <p:spPr>
          <a:xfrm>
            <a:off x="661901" y="2882555"/>
            <a:ext cx="766932" cy="646331"/>
          </a:xfrm>
          <a:prstGeom prst="rect">
            <a:avLst/>
          </a:prstGeom>
          <a:noFill/>
        </p:spPr>
        <p:txBody>
          <a:bodyPr wrap="none" rtlCol="0">
            <a:spAutoFit/>
          </a:bodyPr>
          <a:lstStyle/>
          <a:p>
            <a:r>
              <a:rPr lang="en-US" dirty="0" smtClean="0"/>
              <a:t>SRIOV</a:t>
            </a:r>
          </a:p>
          <a:p>
            <a:r>
              <a:rPr lang="en-US" dirty="0" smtClean="0"/>
              <a:t>VF1</a:t>
            </a:r>
            <a:endParaRPr lang="en-US" dirty="0"/>
          </a:p>
        </p:txBody>
      </p:sp>
      <p:sp>
        <p:nvSpPr>
          <p:cNvPr id="34" name="TextBox 33"/>
          <p:cNvSpPr txBox="1"/>
          <p:nvPr/>
        </p:nvSpPr>
        <p:spPr>
          <a:xfrm>
            <a:off x="5512617" y="2909402"/>
            <a:ext cx="589186" cy="369332"/>
          </a:xfrm>
          <a:prstGeom prst="rect">
            <a:avLst/>
          </a:prstGeom>
          <a:noFill/>
        </p:spPr>
        <p:txBody>
          <a:bodyPr wrap="none" rtlCol="0">
            <a:spAutoFit/>
          </a:bodyPr>
          <a:lstStyle/>
          <a:p>
            <a:r>
              <a:rPr lang="en-US" dirty="0" smtClean="0"/>
              <a:t>NMI</a:t>
            </a:r>
            <a:endParaRPr lang="en-US" dirty="0"/>
          </a:p>
        </p:txBody>
      </p:sp>
      <p:cxnSp>
        <p:nvCxnSpPr>
          <p:cNvPr id="35" name="Straight Arrow Connector 34"/>
          <p:cNvCxnSpPr/>
          <p:nvPr/>
        </p:nvCxnSpPr>
        <p:spPr>
          <a:xfrm>
            <a:off x="6508493" y="1952603"/>
            <a:ext cx="0"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686197" y="1952603"/>
            <a:ext cx="1135610" cy="369332"/>
          </a:xfrm>
          <a:prstGeom prst="rect">
            <a:avLst/>
          </a:prstGeom>
          <a:noFill/>
        </p:spPr>
        <p:txBody>
          <a:bodyPr wrap="none" rtlCol="0">
            <a:spAutoFit/>
          </a:bodyPr>
          <a:lstStyle/>
          <a:p>
            <a:r>
              <a:rPr lang="en-US" dirty="0" smtClean="0">
                <a:solidFill>
                  <a:srgbClr val="FF0000"/>
                </a:solidFill>
              </a:rPr>
              <a:t>1. VM Exit</a:t>
            </a:r>
            <a:endParaRPr lang="en-US" dirty="0">
              <a:solidFill>
                <a:srgbClr val="FF0000"/>
              </a:solidFill>
            </a:endParaRPr>
          </a:p>
        </p:txBody>
      </p:sp>
      <p:sp>
        <p:nvSpPr>
          <p:cNvPr id="5" name="TextBox 4"/>
          <p:cNvSpPr txBox="1"/>
          <p:nvPr/>
        </p:nvSpPr>
        <p:spPr>
          <a:xfrm>
            <a:off x="6816129" y="2604489"/>
            <a:ext cx="2056973" cy="646331"/>
          </a:xfrm>
          <a:prstGeom prst="rect">
            <a:avLst/>
          </a:prstGeom>
          <a:noFill/>
        </p:spPr>
        <p:txBody>
          <a:bodyPr wrap="none" rtlCol="0">
            <a:spAutoFit/>
          </a:bodyPr>
          <a:lstStyle/>
          <a:p>
            <a:r>
              <a:rPr lang="en-US" dirty="0" smtClean="0">
                <a:solidFill>
                  <a:srgbClr val="0000FF"/>
                </a:solidFill>
              </a:rPr>
              <a:t>2. KVM receives INT</a:t>
            </a:r>
          </a:p>
          <a:p>
            <a:r>
              <a:rPr lang="en-US" dirty="0">
                <a:solidFill>
                  <a:srgbClr val="0000FF"/>
                </a:solidFill>
              </a:rPr>
              <a:t>3</a:t>
            </a:r>
            <a:r>
              <a:rPr lang="en-US" dirty="0" smtClean="0">
                <a:solidFill>
                  <a:srgbClr val="0000FF"/>
                </a:solidFill>
              </a:rPr>
              <a:t>. Inject </a:t>
            </a:r>
            <a:r>
              <a:rPr lang="en-US" dirty="0" err="1" smtClean="0">
                <a:solidFill>
                  <a:srgbClr val="0000FF"/>
                </a:solidFill>
              </a:rPr>
              <a:t>vINT</a:t>
            </a:r>
            <a:endParaRPr lang="en-US" dirty="0">
              <a:solidFill>
                <a:srgbClr val="0000FF"/>
              </a:solidFill>
            </a:endParaRPr>
          </a:p>
        </p:txBody>
      </p:sp>
      <p:sp>
        <p:nvSpPr>
          <p:cNvPr id="36" name="TextBox 35"/>
          <p:cNvSpPr txBox="1"/>
          <p:nvPr/>
        </p:nvSpPr>
        <p:spPr>
          <a:xfrm>
            <a:off x="4226732" y="2941611"/>
            <a:ext cx="758028" cy="646331"/>
          </a:xfrm>
          <a:prstGeom prst="rect">
            <a:avLst/>
          </a:prstGeom>
          <a:noFill/>
        </p:spPr>
        <p:txBody>
          <a:bodyPr wrap="none" rtlCol="0">
            <a:spAutoFit/>
          </a:bodyPr>
          <a:lstStyle/>
          <a:p>
            <a:r>
              <a:rPr lang="en-US" dirty="0" smtClean="0"/>
              <a:t>SRIOV</a:t>
            </a:r>
          </a:p>
          <a:p>
            <a:r>
              <a:rPr lang="en-US" dirty="0" smtClean="0"/>
              <a:t>VF1</a:t>
            </a:r>
            <a:endParaRPr lang="en-US" dirty="0"/>
          </a:p>
        </p:txBody>
      </p:sp>
      <p:sp>
        <p:nvSpPr>
          <p:cNvPr id="33" name="矩形 2"/>
          <p:cNvSpPr/>
          <p:nvPr/>
        </p:nvSpPr>
        <p:spPr>
          <a:xfrm>
            <a:off x="4745259" y="1343067"/>
            <a:ext cx="746441" cy="60953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a:t>
            </a:r>
            <a:r>
              <a:rPr lang="en-US" altLang="zh-TW" dirty="0" smtClean="0">
                <a:solidFill>
                  <a:schemeClr val="tx1">
                    <a:lumMod val="50000"/>
                    <a:lumOff val="50000"/>
                  </a:schemeClr>
                </a:solidFill>
              </a:rPr>
              <a:t>VM1</a:t>
            </a:r>
          </a:p>
        </p:txBody>
      </p:sp>
    </p:spTree>
    <p:extLst>
      <p:ext uri="{BB962C8B-B14F-4D97-AF65-F5344CB8AC3E}">
        <p14:creationId xmlns:p14="http://schemas.microsoft.com/office/powerpoint/2010/main" val="24774150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Device Interrupt</a:t>
            </a:r>
            <a:endParaRPr lang="en-US" dirty="0"/>
          </a:p>
        </p:txBody>
      </p:sp>
      <p:sp>
        <p:nvSpPr>
          <p:cNvPr id="3" name="Content Placeholder 2"/>
          <p:cNvSpPr>
            <a:spLocks noGrp="1"/>
          </p:cNvSpPr>
          <p:nvPr>
            <p:ph idx="1"/>
          </p:nvPr>
        </p:nvSpPr>
        <p:spPr>
          <a:xfrm>
            <a:off x="457200" y="4562815"/>
            <a:ext cx="8360293" cy="1869225"/>
          </a:xfrm>
        </p:spPr>
        <p:txBody>
          <a:bodyPr>
            <a:normAutofit fontScale="77500" lnSpcReduction="20000"/>
          </a:bodyPr>
          <a:lstStyle/>
          <a:p>
            <a:r>
              <a:rPr lang="en-US" dirty="0" smtClean="0"/>
              <a:t>Assume VM M has virtual device with vector #v</a:t>
            </a:r>
          </a:p>
          <a:p>
            <a:r>
              <a:rPr lang="en-US" dirty="0" smtClean="0"/>
              <a:t>DID: Virtual device thread (back-end driver) issues IPI </a:t>
            </a:r>
            <a:r>
              <a:rPr lang="en-US" dirty="0" smtClean="0">
                <a:solidFill>
                  <a:srgbClr val="FF0000"/>
                </a:solidFill>
              </a:rPr>
              <a:t>with vector #v</a:t>
            </a:r>
            <a:r>
              <a:rPr lang="en-US" dirty="0" smtClean="0"/>
              <a:t> to the CPU core running VM</a:t>
            </a:r>
          </a:p>
          <a:p>
            <a:r>
              <a:rPr lang="en-US" dirty="0" smtClean="0"/>
              <a:t>The device’s handler in VM gets invoked directly</a:t>
            </a:r>
          </a:p>
          <a:p>
            <a:r>
              <a:rPr lang="en-US" dirty="0" smtClean="0"/>
              <a:t>If VM M is de-scheduled, inject </a:t>
            </a:r>
            <a:r>
              <a:rPr lang="en-US" dirty="0" smtClean="0">
                <a:solidFill>
                  <a:srgbClr val="0000FF"/>
                </a:solidFill>
              </a:rPr>
              <a:t>IPI-based</a:t>
            </a:r>
            <a:r>
              <a:rPr lang="en-US" dirty="0" smtClean="0"/>
              <a:t> virtual interrupt</a:t>
            </a:r>
            <a:endParaRPr lang="en-US" dirty="0"/>
          </a:p>
        </p:txBody>
      </p:sp>
      <p:sp>
        <p:nvSpPr>
          <p:cNvPr id="5" name="Rectangle 4"/>
          <p:cNvSpPr/>
          <p:nvPr/>
        </p:nvSpPr>
        <p:spPr>
          <a:xfrm>
            <a:off x="3008660" y="2843976"/>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6" name="矩形 2"/>
          <p:cNvSpPr/>
          <p:nvPr/>
        </p:nvSpPr>
        <p:spPr>
          <a:xfrm>
            <a:off x="3023415" y="1817424"/>
            <a:ext cx="746441"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VM (</a:t>
            </a:r>
            <a:r>
              <a:rPr lang="en-US" altLang="zh-TW" dirty="0" smtClean="0">
                <a:solidFill>
                  <a:srgbClr val="FF0000"/>
                </a:solidFill>
              </a:rPr>
              <a:t>v</a:t>
            </a:r>
            <a:r>
              <a:rPr lang="en-US" altLang="zh-TW" dirty="0" smtClean="0">
                <a:solidFill>
                  <a:schemeClr val="tx1"/>
                </a:solidFill>
              </a:rPr>
              <a:t>)</a:t>
            </a:r>
          </a:p>
        </p:txBody>
      </p:sp>
      <p:cxnSp>
        <p:nvCxnSpPr>
          <p:cNvPr id="8" name="Straight Arrow Connector 7"/>
          <p:cNvCxnSpPr>
            <a:stCxn id="5" idx="0"/>
            <a:endCxn id="6" idx="2"/>
          </p:cNvCxnSpPr>
          <p:nvPr/>
        </p:nvCxnSpPr>
        <p:spPr>
          <a:xfrm flipH="1" flipV="1">
            <a:off x="3396636" y="2426960"/>
            <a:ext cx="1239"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746716" y="2843976"/>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 name="矩形 2"/>
          <p:cNvSpPr/>
          <p:nvPr/>
        </p:nvSpPr>
        <p:spPr>
          <a:xfrm>
            <a:off x="1695365" y="1817424"/>
            <a:ext cx="870272"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 thread</a:t>
            </a:r>
          </a:p>
        </p:txBody>
      </p:sp>
      <p:cxnSp>
        <p:nvCxnSpPr>
          <p:cNvPr id="14" name="Straight Arrow Connector 13"/>
          <p:cNvCxnSpPr>
            <a:stCxn id="12" idx="3"/>
            <a:endCxn id="5" idx="1"/>
          </p:cNvCxnSpPr>
          <p:nvPr/>
        </p:nvCxnSpPr>
        <p:spPr>
          <a:xfrm>
            <a:off x="2525145" y="3106653"/>
            <a:ext cx="483515" cy="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3" idx="2"/>
            <a:endCxn id="12" idx="0"/>
          </p:cNvCxnSpPr>
          <p:nvPr/>
        </p:nvCxnSpPr>
        <p:spPr>
          <a:xfrm>
            <a:off x="2130501" y="2426960"/>
            <a:ext cx="5430"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553996" y="2426960"/>
            <a:ext cx="1238" cy="46295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37641" y="3403665"/>
            <a:ext cx="2867202" cy="923330"/>
          </a:xfrm>
          <a:prstGeom prst="rect">
            <a:avLst/>
          </a:prstGeom>
          <a:noFill/>
        </p:spPr>
        <p:txBody>
          <a:bodyPr wrap="square" rtlCol="0">
            <a:spAutoFit/>
          </a:bodyPr>
          <a:lstStyle/>
          <a:p>
            <a:r>
              <a:rPr lang="en-US" dirty="0" smtClean="0">
                <a:solidFill>
                  <a:srgbClr val="0000FF"/>
                </a:solidFill>
              </a:rPr>
              <a:t>Tradition</a:t>
            </a:r>
            <a:r>
              <a:rPr lang="en-US" dirty="0" smtClean="0"/>
              <a:t>: send IPI and </a:t>
            </a:r>
          </a:p>
          <a:p>
            <a:r>
              <a:rPr lang="en-US" dirty="0" smtClean="0"/>
              <a:t>kick off the VM, hypervisor inject virtual interrupt v</a:t>
            </a:r>
            <a:endParaRPr lang="en-US" dirty="0"/>
          </a:p>
        </p:txBody>
      </p:sp>
      <p:sp>
        <p:nvSpPr>
          <p:cNvPr id="26" name="Rectangle 25"/>
          <p:cNvSpPr/>
          <p:nvPr/>
        </p:nvSpPr>
        <p:spPr>
          <a:xfrm>
            <a:off x="6364806" y="2815116"/>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27" name="矩形 2"/>
          <p:cNvSpPr/>
          <p:nvPr/>
        </p:nvSpPr>
        <p:spPr>
          <a:xfrm>
            <a:off x="6379561" y="1788564"/>
            <a:ext cx="746441"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VM (</a:t>
            </a:r>
            <a:r>
              <a:rPr lang="en-US" altLang="zh-TW" dirty="0" smtClean="0">
                <a:solidFill>
                  <a:srgbClr val="FF0000"/>
                </a:solidFill>
              </a:rPr>
              <a:t>v</a:t>
            </a:r>
            <a:r>
              <a:rPr lang="en-US" altLang="zh-TW" dirty="0" smtClean="0">
                <a:solidFill>
                  <a:schemeClr val="tx1"/>
                </a:solidFill>
              </a:rPr>
              <a:t>)</a:t>
            </a:r>
          </a:p>
        </p:txBody>
      </p:sp>
      <p:cxnSp>
        <p:nvCxnSpPr>
          <p:cNvPr id="28" name="Straight Arrow Connector 27"/>
          <p:cNvCxnSpPr>
            <a:stCxn id="26" idx="0"/>
            <a:endCxn id="27" idx="2"/>
          </p:cNvCxnSpPr>
          <p:nvPr/>
        </p:nvCxnSpPr>
        <p:spPr>
          <a:xfrm flipH="1" flipV="1">
            <a:off x="6752782" y="2398100"/>
            <a:ext cx="1239"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102862" y="2815116"/>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30" name="矩形 2"/>
          <p:cNvSpPr/>
          <p:nvPr/>
        </p:nvSpPr>
        <p:spPr>
          <a:xfrm>
            <a:off x="5051511" y="1788564"/>
            <a:ext cx="870272"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 thread</a:t>
            </a:r>
          </a:p>
        </p:txBody>
      </p:sp>
      <p:cxnSp>
        <p:nvCxnSpPr>
          <p:cNvPr id="31" name="Straight Arrow Connector 30"/>
          <p:cNvCxnSpPr>
            <a:stCxn id="29" idx="3"/>
            <a:endCxn id="26" idx="1"/>
          </p:cNvCxnSpPr>
          <p:nvPr/>
        </p:nvCxnSpPr>
        <p:spPr>
          <a:xfrm>
            <a:off x="5881291" y="3077793"/>
            <a:ext cx="483515" cy="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0" idx="2"/>
            <a:endCxn id="29" idx="0"/>
          </p:cNvCxnSpPr>
          <p:nvPr/>
        </p:nvCxnSpPr>
        <p:spPr>
          <a:xfrm>
            <a:off x="5486647" y="2398100"/>
            <a:ext cx="5430" cy="41701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051511" y="3374805"/>
            <a:ext cx="2133918" cy="646331"/>
          </a:xfrm>
          <a:prstGeom prst="rect">
            <a:avLst/>
          </a:prstGeom>
          <a:noFill/>
        </p:spPr>
        <p:txBody>
          <a:bodyPr wrap="none" rtlCol="0">
            <a:spAutoFit/>
          </a:bodyPr>
          <a:lstStyle/>
          <a:p>
            <a:r>
              <a:rPr lang="en-US" dirty="0" smtClean="0">
                <a:solidFill>
                  <a:srgbClr val="0000FF"/>
                </a:solidFill>
              </a:rPr>
              <a:t>DID</a:t>
            </a:r>
            <a:r>
              <a:rPr lang="en-US" dirty="0" smtClean="0"/>
              <a:t>: send IPI directly </a:t>
            </a:r>
          </a:p>
          <a:p>
            <a:r>
              <a:rPr lang="en-US" dirty="0" smtClean="0"/>
              <a:t>with vector v</a:t>
            </a:r>
            <a:endParaRPr lang="en-US" dirty="0"/>
          </a:p>
        </p:txBody>
      </p:sp>
      <p:sp>
        <p:nvSpPr>
          <p:cNvPr id="35" name="TextBox 34"/>
          <p:cNvSpPr txBox="1"/>
          <p:nvPr/>
        </p:nvSpPr>
        <p:spPr>
          <a:xfrm>
            <a:off x="3654408" y="2452714"/>
            <a:ext cx="908159" cy="369332"/>
          </a:xfrm>
          <a:prstGeom prst="rect">
            <a:avLst/>
          </a:prstGeom>
          <a:noFill/>
        </p:spPr>
        <p:txBody>
          <a:bodyPr wrap="none" rtlCol="0">
            <a:spAutoFit/>
          </a:bodyPr>
          <a:lstStyle/>
          <a:p>
            <a:r>
              <a:rPr lang="en-US" dirty="0" smtClean="0">
                <a:solidFill>
                  <a:srgbClr val="FF0000"/>
                </a:solidFill>
              </a:rPr>
              <a:t>VM Exit</a:t>
            </a:r>
            <a:endParaRPr lang="en-US" dirty="0">
              <a:solidFill>
                <a:srgbClr val="FF0000"/>
              </a:solidFill>
            </a:endParaRPr>
          </a:p>
        </p:txBody>
      </p:sp>
      <p:sp>
        <p:nvSpPr>
          <p:cNvPr id="4" name="TextBox 3"/>
          <p:cNvSpPr txBox="1"/>
          <p:nvPr/>
        </p:nvSpPr>
        <p:spPr>
          <a:xfrm>
            <a:off x="844175" y="1347351"/>
            <a:ext cx="2611112" cy="369332"/>
          </a:xfrm>
          <a:prstGeom prst="rect">
            <a:avLst/>
          </a:prstGeom>
          <a:noFill/>
        </p:spPr>
        <p:txBody>
          <a:bodyPr wrap="none" rtlCol="0">
            <a:spAutoFit/>
          </a:bodyPr>
          <a:lstStyle/>
          <a:p>
            <a:r>
              <a:rPr lang="en-US" dirty="0" smtClean="0"/>
              <a:t>Assume device vector #: v</a:t>
            </a:r>
            <a:endParaRPr lang="en-US" dirty="0"/>
          </a:p>
        </p:txBody>
      </p:sp>
    </p:spTree>
    <p:extLst>
      <p:ext uri="{BB962C8B-B14F-4D97-AF65-F5344CB8AC3E}">
        <p14:creationId xmlns:p14="http://schemas.microsoft.com/office/powerpoint/2010/main" val="14487007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Timer Interrupt</a:t>
            </a:r>
            <a:endParaRPr lang="en-US" dirty="0"/>
          </a:p>
        </p:txBody>
      </p:sp>
      <p:sp>
        <p:nvSpPr>
          <p:cNvPr id="3" name="Content Placeholder 2"/>
          <p:cNvSpPr>
            <a:spLocks noGrp="1"/>
          </p:cNvSpPr>
          <p:nvPr>
            <p:ph idx="1"/>
          </p:nvPr>
        </p:nvSpPr>
        <p:spPr>
          <a:xfrm>
            <a:off x="683795" y="4075373"/>
            <a:ext cx="7837708" cy="2515189"/>
          </a:xfrm>
        </p:spPr>
        <p:txBody>
          <a:bodyPr>
            <a:normAutofit fontScale="92500"/>
          </a:bodyPr>
          <a:lstStyle/>
          <a:p>
            <a:r>
              <a:rPr lang="en-US" dirty="0" smtClean="0"/>
              <a:t>DID direct delivers timer to VMs:</a:t>
            </a:r>
          </a:p>
          <a:p>
            <a:pPr lvl="1"/>
            <a:r>
              <a:rPr lang="en-US" dirty="0" smtClean="0"/>
              <a:t>Disable the timer-related MSR trapping in VMCS bitmap. </a:t>
            </a:r>
            <a:endParaRPr lang="en-US" dirty="0"/>
          </a:p>
          <a:p>
            <a:pPr lvl="1"/>
            <a:r>
              <a:rPr lang="en-US" dirty="0" smtClean="0"/>
              <a:t>Timer interrupt is not routed through IOMMU </a:t>
            </a:r>
            <a:r>
              <a:rPr lang="en-US" dirty="0"/>
              <a:t>so </a:t>
            </a:r>
            <a:r>
              <a:rPr lang="en-US" dirty="0" smtClean="0"/>
              <a:t>when VM </a:t>
            </a:r>
            <a:r>
              <a:rPr lang="en-US" dirty="0"/>
              <a:t>M runs on core C, M exclusively uses C’s LAPIC </a:t>
            </a:r>
            <a:r>
              <a:rPr lang="en-US" dirty="0" smtClean="0"/>
              <a:t>timer</a:t>
            </a:r>
          </a:p>
          <a:p>
            <a:pPr lvl="1"/>
            <a:r>
              <a:rPr lang="en-US" dirty="0" smtClean="0"/>
              <a:t>Hypervisor revokes the timers when M is de-scheduled.</a:t>
            </a:r>
            <a:endParaRPr lang="en-US" dirty="0"/>
          </a:p>
        </p:txBody>
      </p:sp>
      <p:sp>
        <p:nvSpPr>
          <p:cNvPr id="4" name="Rectangle 3"/>
          <p:cNvSpPr/>
          <p:nvPr/>
        </p:nvSpPr>
        <p:spPr>
          <a:xfrm>
            <a:off x="6191983" y="2346831"/>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LAPIC</a:t>
            </a:r>
            <a:endParaRPr lang="en-US" dirty="0">
              <a:solidFill>
                <a:schemeClr val="tx1"/>
              </a:solidFill>
            </a:endParaRPr>
          </a:p>
        </p:txBody>
      </p:sp>
      <p:sp>
        <p:nvSpPr>
          <p:cNvPr id="5" name="矩形 2"/>
          <p:cNvSpPr/>
          <p:nvPr/>
        </p:nvSpPr>
        <p:spPr>
          <a:xfrm>
            <a:off x="6087277" y="1786464"/>
            <a:ext cx="971856" cy="11699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solidFill>
                <a:schemeClr val="tx1"/>
              </a:solidFill>
            </a:endParaRPr>
          </a:p>
        </p:txBody>
      </p:sp>
      <p:cxnSp>
        <p:nvCxnSpPr>
          <p:cNvPr id="6" name="Straight Arrow Connector 5"/>
          <p:cNvCxnSpPr>
            <a:stCxn id="8" idx="0"/>
            <a:endCxn id="5" idx="2"/>
          </p:cNvCxnSpPr>
          <p:nvPr/>
        </p:nvCxnSpPr>
        <p:spPr>
          <a:xfrm flipH="1" flipV="1">
            <a:off x="6573205" y="2956367"/>
            <a:ext cx="638328" cy="202661"/>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矩形 2"/>
          <p:cNvSpPr/>
          <p:nvPr/>
        </p:nvSpPr>
        <p:spPr>
          <a:xfrm>
            <a:off x="6723013" y="3159028"/>
            <a:ext cx="977040" cy="609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IOMMU</a:t>
            </a:r>
          </a:p>
        </p:txBody>
      </p:sp>
      <p:cxnSp>
        <p:nvCxnSpPr>
          <p:cNvPr id="10" name="Straight Arrow Connector 9"/>
          <p:cNvCxnSpPr>
            <a:endCxn id="8" idx="3"/>
          </p:cNvCxnSpPr>
          <p:nvPr/>
        </p:nvCxnSpPr>
        <p:spPr>
          <a:xfrm flipH="1">
            <a:off x="7700053" y="3463796"/>
            <a:ext cx="483336" cy="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33848" y="1902895"/>
            <a:ext cx="692091" cy="369332"/>
          </a:xfrm>
          <a:prstGeom prst="rect">
            <a:avLst/>
          </a:prstGeom>
          <a:noFill/>
        </p:spPr>
        <p:txBody>
          <a:bodyPr wrap="none" rtlCol="0">
            <a:spAutoFit/>
          </a:bodyPr>
          <a:lstStyle/>
          <a:p>
            <a:r>
              <a:rPr lang="en-US" dirty="0" smtClean="0"/>
              <a:t>CPU1</a:t>
            </a:r>
            <a:endParaRPr lang="en-US" dirty="0"/>
          </a:p>
        </p:txBody>
      </p:sp>
      <p:sp>
        <p:nvSpPr>
          <p:cNvPr id="15" name="Rectangle 14"/>
          <p:cNvSpPr/>
          <p:nvPr/>
        </p:nvSpPr>
        <p:spPr>
          <a:xfrm>
            <a:off x="7316239" y="2322246"/>
            <a:ext cx="778429" cy="5253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LAPIC</a:t>
            </a:r>
            <a:endParaRPr lang="en-US" dirty="0">
              <a:solidFill>
                <a:schemeClr val="tx1"/>
              </a:solidFill>
            </a:endParaRPr>
          </a:p>
        </p:txBody>
      </p:sp>
      <p:sp>
        <p:nvSpPr>
          <p:cNvPr id="16" name="矩形 2"/>
          <p:cNvSpPr/>
          <p:nvPr/>
        </p:nvSpPr>
        <p:spPr>
          <a:xfrm>
            <a:off x="7211533" y="1761879"/>
            <a:ext cx="971856" cy="11699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solidFill>
                <a:schemeClr val="tx1"/>
              </a:solidFill>
            </a:endParaRPr>
          </a:p>
        </p:txBody>
      </p:sp>
      <p:sp>
        <p:nvSpPr>
          <p:cNvPr id="17" name="TextBox 16"/>
          <p:cNvSpPr txBox="1"/>
          <p:nvPr/>
        </p:nvSpPr>
        <p:spPr>
          <a:xfrm>
            <a:off x="7358104" y="1878310"/>
            <a:ext cx="692091" cy="369332"/>
          </a:xfrm>
          <a:prstGeom prst="rect">
            <a:avLst/>
          </a:prstGeom>
          <a:noFill/>
        </p:spPr>
        <p:txBody>
          <a:bodyPr wrap="none" rtlCol="0">
            <a:spAutoFit/>
          </a:bodyPr>
          <a:lstStyle/>
          <a:p>
            <a:r>
              <a:rPr lang="en-US" dirty="0" smtClean="0"/>
              <a:t>CPU2</a:t>
            </a:r>
            <a:endParaRPr lang="en-US" dirty="0"/>
          </a:p>
        </p:txBody>
      </p:sp>
      <p:sp>
        <p:nvSpPr>
          <p:cNvPr id="19" name="Content Placeholder 2"/>
          <p:cNvSpPr txBox="1">
            <a:spLocks/>
          </p:cNvSpPr>
          <p:nvPr/>
        </p:nvSpPr>
        <p:spPr>
          <a:xfrm>
            <a:off x="554885" y="1584841"/>
            <a:ext cx="5515715" cy="258134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Today:</a:t>
            </a:r>
          </a:p>
          <a:p>
            <a:pPr lvl="1"/>
            <a:r>
              <a:rPr lang="en-US" dirty="0" smtClean="0"/>
              <a:t>x86 timer is located in the per-core local APIC registers</a:t>
            </a:r>
          </a:p>
          <a:p>
            <a:pPr lvl="1"/>
            <a:r>
              <a:rPr lang="en-US" dirty="0" smtClean="0"/>
              <a:t>KVM virtualizes LAPIC timer to VM</a:t>
            </a:r>
          </a:p>
          <a:p>
            <a:pPr lvl="2"/>
            <a:r>
              <a:rPr lang="en-US" dirty="0" smtClean="0"/>
              <a:t>Software-emulated LAPIC. </a:t>
            </a:r>
          </a:p>
          <a:p>
            <a:pPr lvl="1"/>
            <a:r>
              <a:rPr lang="en-US" dirty="0" smtClean="0"/>
              <a:t>Drawback: high latency due to several  VM exits per timer operation. </a:t>
            </a:r>
          </a:p>
        </p:txBody>
      </p:sp>
      <p:sp>
        <p:nvSpPr>
          <p:cNvPr id="22" name="TextBox 21"/>
          <p:cNvSpPr txBox="1"/>
          <p:nvPr/>
        </p:nvSpPr>
        <p:spPr>
          <a:xfrm>
            <a:off x="7736084" y="3492334"/>
            <a:ext cx="843638" cy="523220"/>
          </a:xfrm>
          <a:prstGeom prst="rect">
            <a:avLst/>
          </a:prstGeom>
          <a:noFill/>
        </p:spPr>
        <p:txBody>
          <a:bodyPr wrap="none" rtlCol="0">
            <a:spAutoFit/>
          </a:bodyPr>
          <a:lstStyle/>
          <a:p>
            <a:r>
              <a:rPr lang="en-US" sz="1400" dirty="0" smtClean="0"/>
              <a:t>External</a:t>
            </a:r>
          </a:p>
          <a:p>
            <a:r>
              <a:rPr lang="en-US" sz="1400" dirty="0" smtClean="0"/>
              <a:t>interrupt</a:t>
            </a:r>
            <a:endParaRPr lang="en-US" sz="1400" dirty="0"/>
          </a:p>
        </p:txBody>
      </p:sp>
      <p:cxnSp>
        <p:nvCxnSpPr>
          <p:cNvPr id="25" name="Straight Arrow Connector 24"/>
          <p:cNvCxnSpPr>
            <a:stCxn id="8" idx="0"/>
            <a:endCxn id="16" idx="2"/>
          </p:cNvCxnSpPr>
          <p:nvPr/>
        </p:nvCxnSpPr>
        <p:spPr>
          <a:xfrm flipV="1">
            <a:off x="7211533" y="2931782"/>
            <a:ext cx="485928" cy="227246"/>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037976" y="2070241"/>
            <a:ext cx="0" cy="399530"/>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026053" y="2097012"/>
            <a:ext cx="582211" cy="307777"/>
          </a:xfrm>
          <a:prstGeom prst="rect">
            <a:avLst/>
          </a:prstGeom>
          <a:noFill/>
        </p:spPr>
        <p:txBody>
          <a:bodyPr wrap="none" rtlCol="0">
            <a:spAutoFit/>
          </a:bodyPr>
          <a:lstStyle/>
          <a:p>
            <a:r>
              <a:rPr lang="en-US" sz="1400" dirty="0" smtClean="0">
                <a:solidFill>
                  <a:srgbClr val="FF0000"/>
                </a:solidFill>
              </a:rPr>
              <a:t>timer</a:t>
            </a:r>
            <a:endParaRPr lang="en-US" sz="1400" dirty="0">
              <a:solidFill>
                <a:srgbClr val="FF0000"/>
              </a:solidFill>
            </a:endParaRPr>
          </a:p>
        </p:txBody>
      </p:sp>
    </p:spTree>
    <p:extLst>
      <p:ext uri="{BB962C8B-B14F-4D97-AF65-F5344CB8AC3E}">
        <p14:creationId xmlns:p14="http://schemas.microsoft.com/office/powerpoint/2010/main" val="12645313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 Summary</a:t>
            </a:r>
            <a:endParaRPr lang="en-US" dirty="0"/>
          </a:p>
        </p:txBody>
      </p:sp>
      <p:sp>
        <p:nvSpPr>
          <p:cNvPr id="5" name="Content Placeholder 4"/>
          <p:cNvSpPr>
            <a:spLocks noGrp="1"/>
          </p:cNvSpPr>
          <p:nvPr>
            <p:ph idx="1"/>
          </p:nvPr>
        </p:nvSpPr>
        <p:spPr>
          <a:xfrm>
            <a:off x="250825" y="1196975"/>
            <a:ext cx="8785225" cy="2524125"/>
          </a:xfrm>
        </p:spPr>
        <p:txBody>
          <a:bodyPr/>
          <a:lstStyle/>
          <a:p>
            <a:r>
              <a:rPr lang="en-US" dirty="0" smtClean="0"/>
              <a:t>DID direct delivers </a:t>
            </a:r>
            <a:r>
              <a:rPr lang="en-US" dirty="0" smtClean="0">
                <a:solidFill>
                  <a:srgbClr val="FF0000"/>
                </a:solidFill>
              </a:rPr>
              <a:t>all</a:t>
            </a:r>
            <a:r>
              <a:rPr lang="en-US" dirty="0" smtClean="0"/>
              <a:t> sources of interrupts</a:t>
            </a:r>
          </a:p>
          <a:p>
            <a:pPr lvl="1"/>
            <a:r>
              <a:rPr lang="en-US" dirty="0" smtClean="0"/>
              <a:t>SRIOV, Virtual Device, and Timer </a:t>
            </a:r>
          </a:p>
          <a:p>
            <a:pPr lvl="1"/>
            <a:r>
              <a:rPr lang="en-US" dirty="0" smtClean="0"/>
              <a:t>Enable direct End-Of-Interrupt (EOI)</a:t>
            </a:r>
          </a:p>
          <a:p>
            <a:pPr lvl="1"/>
            <a:r>
              <a:rPr lang="en-US" dirty="0" smtClean="0"/>
              <a:t>No guest kernel modification</a:t>
            </a:r>
          </a:p>
          <a:p>
            <a:pPr lvl="1"/>
            <a:r>
              <a:rPr lang="en-US" dirty="0" smtClean="0"/>
              <a:t>More time spent in guest mode</a:t>
            </a:r>
          </a:p>
        </p:txBody>
      </p:sp>
      <p:grpSp>
        <p:nvGrpSpPr>
          <p:cNvPr id="47" name="Group 46"/>
          <p:cNvGrpSpPr/>
          <p:nvPr/>
        </p:nvGrpSpPr>
        <p:grpSpPr>
          <a:xfrm>
            <a:off x="1228423" y="4212858"/>
            <a:ext cx="6792996" cy="314055"/>
            <a:chOff x="3914718" y="2362238"/>
            <a:chExt cx="2205094" cy="314055"/>
          </a:xfrm>
        </p:grpSpPr>
        <p:sp>
          <p:nvSpPr>
            <p:cNvPr id="48" name="Rectangle 47"/>
            <p:cNvSpPr/>
            <p:nvPr/>
          </p:nvSpPr>
          <p:spPr>
            <a:xfrm>
              <a:off x="3914718" y="2362238"/>
              <a:ext cx="2205094" cy="31405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3982996" y="2519266"/>
              <a:ext cx="2109506" cy="0"/>
            </a:xfrm>
            <a:prstGeom prst="straightConnector1">
              <a:avLst/>
            </a:prstGeom>
            <a:ln>
              <a:solidFill>
                <a:schemeClr val="tx1"/>
              </a:solidFill>
              <a:headEnd type="oval"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a:xfrm>
            <a:off x="1016765" y="4761240"/>
            <a:ext cx="7258521" cy="0"/>
          </a:xfrm>
          <a:prstGeom prst="straightConnector1">
            <a:avLst/>
          </a:prstGeom>
          <a:ln w="12700">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287679" y="4818166"/>
            <a:ext cx="749499" cy="461665"/>
          </a:xfrm>
          <a:prstGeom prst="rect">
            <a:avLst/>
          </a:prstGeom>
          <a:noFill/>
        </p:spPr>
        <p:txBody>
          <a:bodyPr wrap="none" rtlCol="0">
            <a:spAutoFit/>
          </a:bodyPr>
          <a:lstStyle/>
          <a:p>
            <a:r>
              <a:rPr lang="en-US" sz="1200" dirty="0" smtClean="0"/>
              <a:t>SR-IOV</a:t>
            </a:r>
          </a:p>
          <a:p>
            <a:r>
              <a:rPr lang="en-US" sz="1200" dirty="0" smtClean="0"/>
              <a:t>interrupt</a:t>
            </a:r>
            <a:endParaRPr lang="en-US" sz="1200" dirty="0"/>
          </a:p>
        </p:txBody>
      </p:sp>
      <p:sp>
        <p:nvSpPr>
          <p:cNvPr id="52" name="TextBox 51"/>
          <p:cNvSpPr txBox="1"/>
          <p:nvPr/>
        </p:nvSpPr>
        <p:spPr>
          <a:xfrm>
            <a:off x="2869433" y="4836723"/>
            <a:ext cx="749499" cy="461665"/>
          </a:xfrm>
          <a:prstGeom prst="rect">
            <a:avLst/>
          </a:prstGeom>
          <a:noFill/>
        </p:spPr>
        <p:txBody>
          <a:bodyPr wrap="none" rtlCol="0">
            <a:spAutoFit/>
          </a:bodyPr>
          <a:lstStyle/>
          <a:p>
            <a:r>
              <a:rPr lang="en-US" sz="1200" dirty="0" smtClean="0"/>
              <a:t>Timer</a:t>
            </a:r>
          </a:p>
          <a:p>
            <a:r>
              <a:rPr lang="en-US" sz="1200" dirty="0" smtClean="0"/>
              <a:t>interrupt</a:t>
            </a:r>
            <a:endParaRPr lang="en-US" sz="1200" dirty="0"/>
          </a:p>
        </p:txBody>
      </p:sp>
      <p:sp>
        <p:nvSpPr>
          <p:cNvPr id="53" name="TextBox 52"/>
          <p:cNvSpPr txBox="1"/>
          <p:nvPr/>
        </p:nvSpPr>
        <p:spPr>
          <a:xfrm>
            <a:off x="4421610" y="4844186"/>
            <a:ext cx="749499" cy="461665"/>
          </a:xfrm>
          <a:prstGeom prst="rect">
            <a:avLst/>
          </a:prstGeom>
          <a:noFill/>
        </p:spPr>
        <p:txBody>
          <a:bodyPr wrap="none" rtlCol="0">
            <a:spAutoFit/>
          </a:bodyPr>
          <a:lstStyle/>
          <a:p>
            <a:r>
              <a:rPr lang="en-US" sz="1200" dirty="0" smtClean="0"/>
              <a:t>PV</a:t>
            </a:r>
          </a:p>
          <a:p>
            <a:r>
              <a:rPr lang="en-US" sz="1200" dirty="0" smtClean="0"/>
              <a:t>interrupt</a:t>
            </a:r>
            <a:endParaRPr lang="en-US" sz="1200" dirty="0"/>
          </a:p>
        </p:txBody>
      </p:sp>
      <p:sp>
        <p:nvSpPr>
          <p:cNvPr id="54" name="TextBox 53"/>
          <p:cNvSpPr txBox="1"/>
          <p:nvPr/>
        </p:nvSpPr>
        <p:spPr>
          <a:xfrm>
            <a:off x="7871616" y="4486142"/>
            <a:ext cx="556563" cy="276999"/>
          </a:xfrm>
          <a:prstGeom prst="rect">
            <a:avLst/>
          </a:prstGeom>
          <a:noFill/>
        </p:spPr>
        <p:txBody>
          <a:bodyPr wrap="none" rtlCol="0">
            <a:spAutoFit/>
          </a:bodyPr>
          <a:lstStyle/>
          <a:p>
            <a:r>
              <a:rPr lang="en-US" sz="1200" dirty="0" smtClean="0"/>
              <a:t>Guest</a:t>
            </a:r>
            <a:endParaRPr lang="en-US" sz="1200" dirty="0"/>
          </a:p>
        </p:txBody>
      </p:sp>
      <p:sp>
        <p:nvSpPr>
          <p:cNvPr id="55" name="TextBox 54"/>
          <p:cNvSpPr txBox="1"/>
          <p:nvPr/>
        </p:nvSpPr>
        <p:spPr>
          <a:xfrm>
            <a:off x="7950260" y="4762401"/>
            <a:ext cx="473432" cy="276999"/>
          </a:xfrm>
          <a:prstGeom prst="rect">
            <a:avLst/>
          </a:prstGeom>
          <a:noFill/>
        </p:spPr>
        <p:txBody>
          <a:bodyPr wrap="none" rtlCol="0">
            <a:spAutoFit/>
          </a:bodyPr>
          <a:lstStyle/>
          <a:p>
            <a:r>
              <a:rPr lang="en-US" sz="1200" dirty="0" smtClean="0"/>
              <a:t>Host</a:t>
            </a:r>
            <a:endParaRPr lang="en-US" sz="1200" dirty="0"/>
          </a:p>
        </p:txBody>
      </p:sp>
      <p:sp>
        <p:nvSpPr>
          <p:cNvPr id="56" name="TextBox 55"/>
          <p:cNvSpPr txBox="1"/>
          <p:nvPr/>
        </p:nvSpPr>
        <p:spPr>
          <a:xfrm>
            <a:off x="6100371" y="4828085"/>
            <a:ext cx="749499" cy="461665"/>
          </a:xfrm>
          <a:prstGeom prst="rect">
            <a:avLst/>
          </a:prstGeom>
          <a:noFill/>
        </p:spPr>
        <p:txBody>
          <a:bodyPr wrap="none" rtlCol="0">
            <a:spAutoFit/>
          </a:bodyPr>
          <a:lstStyle/>
          <a:p>
            <a:r>
              <a:rPr lang="en-US" sz="1200" dirty="0" smtClean="0"/>
              <a:t>SR-IOV</a:t>
            </a:r>
          </a:p>
          <a:p>
            <a:r>
              <a:rPr lang="en-US" sz="1200" dirty="0" smtClean="0"/>
              <a:t>interrupt</a:t>
            </a:r>
            <a:endParaRPr lang="en-US" sz="1200" dirty="0"/>
          </a:p>
        </p:txBody>
      </p:sp>
      <p:cxnSp>
        <p:nvCxnSpPr>
          <p:cNvPr id="57" name="Straight Arrow Connector 56"/>
          <p:cNvCxnSpPr/>
          <p:nvPr/>
        </p:nvCxnSpPr>
        <p:spPr>
          <a:xfrm flipV="1">
            <a:off x="1010407" y="5298388"/>
            <a:ext cx="7413285" cy="10489"/>
          </a:xfrm>
          <a:prstGeom prst="straightConnector1">
            <a:avLst/>
          </a:prstGeom>
          <a:ln w="19050">
            <a:solidFill>
              <a:schemeClr val="tx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930470" y="5284687"/>
            <a:ext cx="469900" cy="276999"/>
          </a:xfrm>
          <a:prstGeom prst="rect">
            <a:avLst/>
          </a:prstGeom>
          <a:noFill/>
        </p:spPr>
        <p:txBody>
          <a:bodyPr wrap="none" rtlCol="0">
            <a:spAutoFit/>
          </a:bodyPr>
          <a:lstStyle/>
          <a:p>
            <a:r>
              <a:rPr lang="en-US" sz="1200" dirty="0" smtClean="0"/>
              <a:t>time</a:t>
            </a:r>
            <a:endParaRPr lang="en-US" sz="1200" dirty="0"/>
          </a:p>
        </p:txBody>
      </p:sp>
      <p:cxnSp>
        <p:nvCxnSpPr>
          <p:cNvPr id="59" name="Straight Arrow Connector 58"/>
          <p:cNvCxnSpPr/>
          <p:nvPr/>
        </p:nvCxnSpPr>
        <p:spPr>
          <a:xfrm flipV="1">
            <a:off x="1926021" y="4588752"/>
            <a:ext cx="152400" cy="300398"/>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406464" y="4613131"/>
            <a:ext cx="152400" cy="300398"/>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830762" y="4606832"/>
            <a:ext cx="152400" cy="300398"/>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6697470" y="4615332"/>
            <a:ext cx="152400" cy="300398"/>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691924" y="4613131"/>
            <a:ext cx="266121" cy="302599"/>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3691924" y="4970501"/>
            <a:ext cx="400470" cy="276999"/>
          </a:xfrm>
          <a:prstGeom prst="rect">
            <a:avLst/>
          </a:prstGeom>
          <a:noFill/>
        </p:spPr>
        <p:txBody>
          <a:bodyPr wrap="none" rtlCol="0">
            <a:spAutoFit/>
          </a:bodyPr>
          <a:lstStyle/>
          <a:p>
            <a:r>
              <a:rPr lang="en-US" sz="1200" dirty="0" smtClean="0"/>
              <a:t>EOI</a:t>
            </a:r>
            <a:endParaRPr lang="en-US" sz="1200" dirty="0"/>
          </a:p>
        </p:txBody>
      </p:sp>
      <p:cxnSp>
        <p:nvCxnSpPr>
          <p:cNvPr id="66" name="Straight Arrow Connector 65"/>
          <p:cNvCxnSpPr/>
          <p:nvPr/>
        </p:nvCxnSpPr>
        <p:spPr>
          <a:xfrm>
            <a:off x="5187071" y="4651231"/>
            <a:ext cx="266121" cy="302599"/>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187071" y="5008601"/>
            <a:ext cx="400470" cy="276999"/>
          </a:xfrm>
          <a:prstGeom prst="rect">
            <a:avLst/>
          </a:prstGeom>
          <a:noFill/>
        </p:spPr>
        <p:txBody>
          <a:bodyPr wrap="none" rtlCol="0">
            <a:spAutoFit/>
          </a:bodyPr>
          <a:lstStyle/>
          <a:p>
            <a:r>
              <a:rPr lang="en-US" sz="1200" dirty="0" smtClean="0"/>
              <a:t>EOI</a:t>
            </a:r>
            <a:endParaRPr lang="en-US" sz="1200" dirty="0"/>
          </a:p>
        </p:txBody>
      </p:sp>
      <p:cxnSp>
        <p:nvCxnSpPr>
          <p:cNvPr id="68" name="Straight Arrow Connector 67"/>
          <p:cNvCxnSpPr/>
          <p:nvPr/>
        </p:nvCxnSpPr>
        <p:spPr>
          <a:xfrm>
            <a:off x="6950211" y="4682030"/>
            <a:ext cx="266121" cy="302599"/>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950211" y="5039400"/>
            <a:ext cx="400470" cy="276999"/>
          </a:xfrm>
          <a:prstGeom prst="rect">
            <a:avLst/>
          </a:prstGeom>
          <a:noFill/>
        </p:spPr>
        <p:txBody>
          <a:bodyPr wrap="none" rtlCol="0">
            <a:spAutoFit/>
          </a:bodyPr>
          <a:lstStyle/>
          <a:p>
            <a:r>
              <a:rPr lang="en-US" sz="1200" dirty="0" smtClean="0"/>
              <a:t>EOI</a:t>
            </a:r>
            <a:endParaRPr lang="en-US" sz="1200" dirty="0"/>
          </a:p>
        </p:txBody>
      </p:sp>
      <p:cxnSp>
        <p:nvCxnSpPr>
          <p:cNvPr id="70" name="Straight Arrow Connector 69"/>
          <p:cNvCxnSpPr/>
          <p:nvPr/>
        </p:nvCxnSpPr>
        <p:spPr>
          <a:xfrm>
            <a:off x="2224075" y="4626317"/>
            <a:ext cx="266121" cy="302599"/>
          </a:xfrm>
          <a:prstGeom prst="straightConnector1">
            <a:avLst/>
          </a:prstGeom>
          <a:ln>
            <a:solidFill>
              <a:schemeClr val="tx1">
                <a:lumMod val="50000"/>
                <a:lumOff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224075" y="4983687"/>
            <a:ext cx="400470" cy="276999"/>
          </a:xfrm>
          <a:prstGeom prst="rect">
            <a:avLst/>
          </a:prstGeom>
          <a:noFill/>
        </p:spPr>
        <p:txBody>
          <a:bodyPr wrap="none" rtlCol="0">
            <a:spAutoFit/>
          </a:bodyPr>
          <a:lstStyle/>
          <a:p>
            <a:r>
              <a:rPr lang="en-US" sz="1200" dirty="0" smtClean="0"/>
              <a:t>EOI</a:t>
            </a:r>
            <a:endParaRPr lang="en-US" sz="1200" dirty="0"/>
          </a:p>
        </p:txBody>
      </p:sp>
      <p:sp>
        <p:nvSpPr>
          <p:cNvPr id="72" name="TextBox 71"/>
          <p:cNvSpPr txBox="1"/>
          <p:nvPr/>
        </p:nvSpPr>
        <p:spPr>
          <a:xfrm>
            <a:off x="439744" y="4273118"/>
            <a:ext cx="556563" cy="830997"/>
          </a:xfrm>
          <a:prstGeom prst="rect">
            <a:avLst/>
          </a:prstGeom>
          <a:noFill/>
        </p:spPr>
        <p:txBody>
          <a:bodyPr wrap="none" rtlCol="0">
            <a:spAutoFit/>
          </a:bodyPr>
          <a:lstStyle/>
          <a:p>
            <a:r>
              <a:rPr lang="en-US" sz="1200" dirty="0" smtClean="0"/>
              <a:t>Guest</a:t>
            </a:r>
          </a:p>
          <a:p>
            <a:endParaRPr lang="en-US" sz="1200" dirty="0"/>
          </a:p>
          <a:p>
            <a:endParaRPr lang="en-US" sz="1200" dirty="0" smtClean="0"/>
          </a:p>
          <a:p>
            <a:r>
              <a:rPr lang="en-US" sz="1200" dirty="0" smtClean="0"/>
              <a:t>Host</a:t>
            </a:r>
            <a:endParaRPr lang="en-US" sz="1200" dirty="0"/>
          </a:p>
        </p:txBody>
      </p:sp>
    </p:spTree>
    <p:extLst>
      <p:ext uri="{BB962C8B-B14F-4D97-AF65-F5344CB8AC3E}">
        <p14:creationId xmlns:p14="http://schemas.microsoft.com/office/powerpoint/2010/main" val="2933933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a:t>&amp;</a:t>
            </a:r>
            <a:r>
              <a:rPr lang="en-US" dirty="0" smtClean="0"/>
              <a:t> Evaluation</a:t>
            </a:r>
            <a:endParaRPr lang="en-US" dirty="0"/>
          </a:p>
        </p:txBody>
      </p:sp>
    </p:spTree>
    <p:extLst>
      <p:ext uri="{BB962C8B-B14F-4D97-AF65-F5344CB8AC3E}">
        <p14:creationId xmlns:p14="http://schemas.microsoft.com/office/powerpoint/2010/main" val="27211902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259" y="3960261"/>
            <a:ext cx="1328738" cy="1181100"/>
          </a:xfrm>
          <a:prstGeom prst="rect">
            <a:avLst/>
          </a:prstGeom>
        </p:spPr>
      </p:pic>
      <p:pic>
        <p:nvPicPr>
          <p:cNvPr id="18" name="Picture 17" descr="sysarch.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3997" y="1491544"/>
            <a:ext cx="6392334" cy="4694120"/>
          </a:xfrm>
          <a:prstGeom prst="rect">
            <a:avLst/>
          </a:prstGeom>
        </p:spPr>
      </p:pic>
      <p:sp>
        <p:nvSpPr>
          <p:cNvPr id="4" name="Title 3"/>
          <p:cNvSpPr>
            <a:spLocks noGrp="1"/>
          </p:cNvSpPr>
          <p:nvPr>
            <p:ph type="title"/>
          </p:nvPr>
        </p:nvSpPr>
        <p:spPr/>
        <p:txBody>
          <a:bodyPr/>
          <a:lstStyle/>
          <a:p>
            <a:r>
              <a:rPr lang="en-US" dirty="0" smtClean="0"/>
              <a:t>Prototype Implementation</a:t>
            </a:r>
            <a:endParaRPr lang="en-US" dirty="0"/>
          </a:p>
        </p:txBody>
      </p:sp>
      <p:sp>
        <p:nvSpPr>
          <p:cNvPr id="21" name="TextBox 20"/>
          <p:cNvSpPr txBox="1"/>
          <p:nvPr/>
        </p:nvSpPr>
        <p:spPr>
          <a:xfrm>
            <a:off x="6791033" y="3184233"/>
            <a:ext cx="2165452"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OS/hypervisor</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Fedora15 / KVM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Linux 2.6.38 / 3.6-rc4</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TextBox 21"/>
          <p:cNvSpPr txBox="1"/>
          <p:nvPr/>
        </p:nvSpPr>
        <p:spPr>
          <a:xfrm>
            <a:off x="484946" y="1315441"/>
            <a:ext cx="1730387" cy="147732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Intel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i7 3.4GHz </a:t>
            </a:r>
            <a:r>
              <a:rPr lang="en-US" kern="0" noProof="0" dirty="0">
                <a:solidFill>
                  <a:sysClr val="windowText" lastClr="000000"/>
                </a:solidFill>
                <a:latin typeface="Calibri"/>
              </a:rPr>
              <a:t>/</a:t>
            </a:r>
            <a:r>
              <a:rPr lang="en-US" kern="0" dirty="0" smtClean="0">
                <a:solidFill>
                  <a:sysClr val="windowText" lastClr="000000"/>
                </a:solidFill>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a:rPr>
              <a:t>Intel Xeon E5</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8-core CPU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8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GB of memory</a:t>
            </a:r>
          </a:p>
        </p:txBody>
      </p:sp>
      <p:sp>
        <p:nvSpPr>
          <p:cNvPr id="23" name="Rectangle 22"/>
          <p:cNvSpPr/>
          <p:nvPr/>
        </p:nvSpPr>
        <p:spPr>
          <a:xfrm>
            <a:off x="300634" y="5141361"/>
            <a:ext cx="2504378" cy="120032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MH: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Calibri"/>
                <a:ea typeface="+mn-ea"/>
                <a:cs typeface="+mn-cs"/>
              </a:rPr>
              <a:t>Supermicro</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E3 tower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8</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-core Intel Xeon 3.4GHz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8GB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memory</a:t>
            </a:r>
          </a:p>
        </p:txBody>
      </p:sp>
      <p:sp>
        <p:nvSpPr>
          <p:cNvPr id="24" name="TextBox 23"/>
          <p:cNvSpPr txBox="1"/>
          <p:nvPr/>
        </p:nvSpPr>
        <p:spPr>
          <a:xfrm>
            <a:off x="6894775" y="1912260"/>
            <a:ext cx="2122621"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VM</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Pin 1 core, 2GB RAM</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TextBox 24"/>
          <p:cNvSpPr txBox="1"/>
          <p:nvPr/>
        </p:nvSpPr>
        <p:spPr>
          <a:xfrm>
            <a:off x="4780842" y="6129970"/>
            <a:ext cx="1690599"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NIC:</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 Intel 82599</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TextBox 25"/>
          <p:cNvSpPr txBox="1"/>
          <p:nvPr/>
        </p:nvSpPr>
        <p:spPr>
          <a:xfrm>
            <a:off x="1923611" y="3852965"/>
            <a:ext cx="2135809"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Link: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Gen2 x8 (32Gb)</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TextBox 26"/>
          <p:cNvSpPr txBox="1"/>
          <p:nvPr/>
        </p:nvSpPr>
        <p:spPr>
          <a:xfrm>
            <a:off x="6583826" y="4356275"/>
            <a:ext cx="1342886"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NTB/Switch: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PLX8619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PLX8696</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8" name="Picture 27" descr="MC9004348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348" y="2096670"/>
            <a:ext cx="838200" cy="838200"/>
          </a:xfrm>
          <a:prstGeom prst="rect">
            <a:avLst/>
          </a:prstGeom>
        </p:spPr>
      </p:pic>
      <p:pic>
        <p:nvPicPr>
          <p:cNvPr id="29" name="Picture 28" descr="MC9004348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548" y="4624963"/>
            <a:ext cx="838200" cy="838200"/>
          </a:xfrm>
          <a:prstGeom prst="rect">
            <a:avLst/>
          </a:prstGeom>
        </p:spPr>
      </p:pic>
      <p:pic>
        <p:nvPicPr>
          <p:cNvPr id="30" name="Picture 29" descr="nic.jpeg"/>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73606" y="5829569"/>
            <a:ext cx="1170805" cy="714191"/>
          </a:xfrm>
          <a:prstGeom prst="rect">
            <a:avLst/>
          </a:prstGeom>
        </p:spPr>
      </p:pic>
      <p:pic>
        <p:nvPicPr>
          <p:cNvPr id="31" name="Picture 30" descr="MC9004348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1033" y="2515770"/>
            <a:ext cx="838200" cy="838200"/>
          </a:xfrm>
          <a:prstGeom prst="rect">
            <a:avLst/>
          </a:prstGeom>
        </p:spPr>
      </p:pic>
      <p:pic>
        <p:nvPicPr>
          <p:cNvPr id="32" name="Picture 31" descr="plx.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73203" y="4641675"/>
            <a:ext cx="1240767" cy="568062"/>
          </a:xfrm>
          <a:prstGeom prst="rect">
            <a:avLst/>
          </a:prstGeom>
        </p:spPr>
      </p:pic>
      <p:pic>
        <p:nvPicPr>
          <p:cNvPr id="33" name="Picture 32" descr="linux.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74841" y="2934869"/>
            <a:ext cx="540372" cy="635731"/>
          </a:xfrm>
          <a:prstGeom prst="rect">
            <a:avLst/>
          </a:prstGeom>
        </p:spPr>
      </p:pic>
    </p:spTree>
    <p:extLst>
      <p:ext uri="{BB962C8B-B14F-4D97-AF65-F5344CB8AC3E}">
        <p14:creationId xmlns:p14="http://schemas.microsoft.com/office/powerpoint/2010/main" val="2551502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A304B7-A07C-4D3E-BA23-81FA8EAA5951}" type="slidenum">
              <a:rPr lang="zh-TW" altLang="en-US" smtClean="0">
                <a:solidFill>
                  <a:prstClr val="black">
                    <a:tint val="75000"/>
                  </a:prstClr>
                </a:solidFill>
                <a:latin typeface="Calibri"/>
                <a:ea typeface="新細明體"/>
              </a:rPr>
              <a:pPr/>
              <a:t>4</a:t>
            </a:fld>
            <a:endParaRPr lang="zh-TW" altLang="en-US">
              <a:solidFill>
                <a:prstClr val="black">
                  <a:tint val="75000"/>
                </a:prstClr>
              </a:solidFill>
              <a:latin typeface="Calibri"/>
              <a:ea typeface="新細明體"/>
            </a:endParaRPr>
          </a:p>
        </p:txBody>
      </p:sp>
      <p:sp>
        <p:nvSpPr>
          <p:cNvPr id="6" name="TextBox 5"/>
          <p:cNvSpPr txBox="1"/>
          <p:nvPr/>
        </p:nvSpPr>
        <p:spPr>
          <a:xfrm>
            <a:off x="538911" y="1283276"/>
            <a:ext cx="8353569" cy="1569660"/>
          </a:xfrm>
          <a:prstGeom prst="rect">
            <a:avLst/>
          </a:prstGeom>
          <a:solidFill>
            <a:schemeClr val="bg1">
              <a:lumMod val="95000"/>
              <a:alpha val="90000"/>
            </a:schemeClr>
          </a:solidFill>
        </p:spPr>
        <p:txBody>
          <a:bodyPr wrap="none" rtlCol="0">
            <a:spAutoFit/>
          </a:bodyPr>
          <a:lstStyle/>
          <a:p>
            <a:pPr marL="342900" indent="-342900" defTabSz="914400">
              <a:buFont typeface="Arial"/>
              <a:buChar char="•"/>
            </a:pPr>
            <a:r>
              <a:rPr lang="en-US" sz="2400" dirty="0" smtClean="0">
                <a:solidFill>
                  <a:srgbClr val="FF0000"/>
                </a:solidFill>
                <a:latin typeface="Calibri"/>
              </a:rPr>
              <a:t>Reduce cost:</a:t>
            </a:r>
            <a:r>
              <a:rPr lang="en-US" sz="2400" dirty="0" smtClean="0">
                <a:solidFill>
                  <a:prstClr val="black"/>
                </a:solidFill>
                <a:latin typeface="Calibri"/>
              </a:rPr>
              <a:t> </a:t>
            </a:r>
            <a:r>
              <a:rPr lang="en-US" sz="2400" dirty="0">
                <a:solidFill>
                  <a:prstClr val="black"/>
                </a:solidFill>
                <a:latin typeface="Calibri"/>
              </a:rPr>
              <a:t>One I/O device per rack rather than one per </a:t>
            </a:r>
            <a:r>
              <a:rPr lang="en-US" sz="2400" dirty="0" smtClean="0">
                <a:solidFill>
                  <a:prstClr val="black"/>
                </a:solidFill>
                <a:latin typeface="Calibri"/>
              </a:rPr>
              <a:t>host  </a:t>
            </a:r>
          </a:p>
          <a:p>
            <a:pPr marL="342900" indent="-342900" defTabSz="914400">
              <a:buFont typeface="Arial"/>
              <a:buChar char="•"/>
            </a:pPr>
            <a:r>
              <a:rPr lang="en-US" sz="2400" dirty="0" smtClean="0">
                <a:solidFill>
                  <a:srgbClr val="FF0000"/>
                </a:solidFill>
                <a:latin typeface="Calibri"/>
              </a:rPr>
              <a:t>Maximize Utilization: </a:t>
            </a:r>
            <a:r>
              <a:rPr lang="en-US" sz="2400" dirty="0">
                <a:solidFill>
                  <a:prstClr val="black"/>
                </a:solidFill>
                <a:latin typeface="Calibri"/>
              </a:rPr>
              <a:t>Statistical multiplexing </a:t>
            </a:r>
            <a:r>
              <a:rPr lang="en-US" sz="2400" dirty="0" smtClean="0">
                <a:solidFill>
                  <a:prstClr val="black"/>
                </a:solidFill>
                <a:latin typeface="Calibri"/>
              </a:rPr>
              <a:t>benefit</a:t>
            </a:r>
            <a:endParaRPr lang="en-US" sz="2400" dirty="0" smtClean="0">
              <a:solidFill>
                <a:srgbClr val="FF0000"/>
              </a:solidFill>
              <a:latin typeface="Calibri"/>
            </a:endParaRPr>
          </a:p>
          <a:p>
            <a:pPr marL="342900" indent="-342900" defTabSz="914400">
              <a:buFont typeface="Arial"/>
              <a:buChar char="•"/>
            </a:pPr>
            <a:r>
              <a:rPr lang="en-US" sz="2400" dirty="0" smtClean="0">
                <a:solidFill>
                  <a:srgbClr val="FF0000"/>
                </a:solidFill>
                <a:latin typeface="Calibri"/>
              </a:rPr>
              <a:t>Power efficient:</a:t>
            </a:r>
            <a:r>
              <a:rPr lang="en-US" sz="2400" dirty="0" smtClean="0">
                <a:solidFill>
                  <a:prstClr val="black"/>
                </a:solidFill>
                <a:latin typeface="Calibri"/>
              </a:rPr>
              <a:t> </a:t>
            </a:r>
            <a:r>
              <a:rPr lang="en-US" sz="2400" dirty="0">
                <a:solidFill>
                  <a:prstClr val="black"/>
                </a:solidFill>
                <a:latin typeface="Calibri"/>
              </a:rPr>
              <a:t>I</a:t>
            </a:r>
            <a:r>
              <a:rPr lang="en-US" sz="2400" dirty="0" smtClean="0">
                <a:solidFill>
                  <a:prstClr val="black"/>
                </a:solidFill>
                <a:latin typeface="Calibri"/>
              </a:rPr>
              <a:t>ntra</a:t>
            </a:r>
            <a:r>
              <a:rPr lang="en-US" sz="2400" dirty="0">
                <a:solidFill>
                  <a:prstClr val="black"/>
                </a:solidFill>
                <a:latin typeface="Calibri"/>
              </a:rPr>
              <a:t>-rack networking and device </a:t>
            </a:r>
            <a:r>
              <a:rPr lang="en-US" sz="2400" dirty="0" smtClean="0">
                <a:solidFill>
                  <a:prstClr val="black"/>
                </a:solidFill>
                <a:latin typeface="Calibri"/>
              </a:rPr>
              <a:t>count</a:t>
            </a:r>
          </a:p>
          <a:p>
            <a:pPr marL="342900" indent="-342900" defTabSz="914400">
              <a:buFont typeface="Arial"/>
              <a:buChar char="•"/>
            </a:pPr>
            <a:r>
              <a:rPr lang="en-US" sz="2400" dirty="0" smtClean="0">
                <a:solidFill>
                  <a:srgbClr val="FF0000"/>
                </a:solidFill>
                <a:latin typeface="Calibri"/>
              </a:rPr>
              <a:t>Reliability:</a:t>
            </a:r>
            <a:r>
              <a:rPr lang="en-US" sz="2400" dirty="0" smtClean="0">
                <a:solidFill>
                  <a:prstClr val="black"/>
                </a:solidFill>
                <a:latin typeface="Calibri"/>
              </a:rPr>
              <a:t> Pool of devices available for backup</a:t>
            </a:r>
          </a:p>
        </p:txBody>
      </p:sp>
      <p:grpSp>
        <p:nvGrpSpPr>
          <p:cNvPr id="27" name="Group 26"/>
          <p:cNvGrpSpPr/>
          <p:nvPr/>
        </p:nvGrpSpPr>
        <p:grpSpPr>
          <a:xfrm>
            <a:off x="899592" y="2852936"/>
            <a:ext cx="1588237" cy="1794924"/>
            <a:chOff x="1403648" y="2780928"/>
            <a:chExt cx="1588237" cy="1794924"/>
          </a:xfrm>
        </p:grpSpPr>
        <p:sp>
          <p:nvSpPr>
            <p:cNvPr id="17" name="矩形 2"/>
            <p:cNvSpPr/>
            <p:nvPr/>
          </p:nvSpPr>
          <p:spPr>
            <a:xfrm>
              <a:off x="1403648" y="3356992"/>
              <a:ext cx="1588237" cy="121886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sz="1400" dirty="0" smtClean="0">
                <a:solidFill>
                  <a:prstClr val="black"/>
                </a:solidFill>
                <a:latin typeface="Calibri"/>
                <a:ea typeface="新細明體"/>
              </a:endParaRPr>
            </a:p>
          </p:txBody>
        </p:sp>
        <p:sp>
          <p:nvSpPr>
            <p:cNvPr id="18" name="矩形 2"/>
            <p:cNvSpPr/>
            <p:nvPr/>
          </p:nvSpPr>
          <p:spPr>
            <a:xfrm>
              <a:off x="1547664" y="4292546"/>
              <a:ext cx="1240300" cy="216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200" dirty="0" smtClean="0">
                  <a:solidFill>
                    <a:prstClr val="black"/>
                  </a:solidFill>
                  <a:latin typeface="Calibri"/>
                  <a:ea typeface="新細明體"/>
                </a:rPr>
                <a:t>Operating Sys.</a:t>
              </a:r>
            </a:p>
          </p:txBody>
        </p:sp>
        <p:sp>
          <p:nvSpPr>
            <p:cNvPr id="19" name="圓角矩形 5"/>
            <p:cNvSpPr/>
            <p:nvPr/>
          </p:nvSpPr>
          <p:spPr>
            <a:xfrm>
              <a:off x="1479123" y="3501009"/>
              <a:ext cx="648072" cy="66136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21" name="TextBox 20"/>
            <p:cNvSpPr txBox="1"/>
            <p:nvPr/>
          </p:nvSpPr>
          <p:spPr>
            <a:xfrm>
              <a:off x="1565775" y="3492464"/>
              <a:ext cx="518091" cy="276999"/>
            </a:xfrm>
            <a:prstGeom prst="rect">
              <a:avLst/>
            </a:prstGeom>
            <a:noFill/>
          </p:spPr>
          <p:txBody>
            <a:bodyPr wrap="none" rtlCol="0">
              <a:spAutoFit/>
            </a:bodyPr>
            <a:lstStyle/>
            <a:p>
              <a:pPr defTabSz="914400"/>
              <a:r>
                <a:rPr lang="en-US" sz="1200" dirty="0" smtClean="0">
                  <a:solidFill>
                    <a:prstClr val="black"/>
                  </a:solidFill>
                  <a:latin typeface="Calibri"/>
                </a:rPr>
                <a:t>App1</a:t>
              </a:r>
              <a:endParaRPr lang="en-US" sz="1200" dirty="0">
                <a:solidFill>
                  <a:prstClr val="black"/>
                </a:solidFill>
                <a:latin typeface="Calibri"/>
              </a:endParaRPr>
            </a:p>
          </p:txBody>
        </p:sp>
        <p:sp>
          <p:nvSpPr>
            <p:cNvPr id="22" name="圓角矩形 5"/>
            <p:cNvSpPr/>
            <p:nvPr/>
          </p:nvSpPr>
          <p:spPr>
            <a:xfrm>
              <a:off x="2241435" y="3501008"/>
              <a:ext cx="648072" cy="66136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24" name="TextBox 23"/>
            <p:cNvSpPr txBox="1"/>
            <p:nvPr/>
          </p:nvSpPr>
          <p:spPr>
            <a:xfrm>
              <a:off x="2319620" y="3500931"/>
              <a:ext cx="518091" cy="276999"/>
            </a:xfrm>
            <a:prstGeom prst="rect">
              <a:avLst/>
            </a:prstGeom>
            <a:noFill/>
          </p:spPr>
          <p:txBody>
            <a:bodyPr wrap="none" rtlCol="0">
              <a:spAutoFit/>
            </a:bodyPr>
            <a:lstStyle/>
            <a:p>
              <a:pPr defTabSz="914400"/>
              <a:r>
                <a:rPr lang="en-US" sz="1200" dirty="0" smtClean="0">
                  <a:solidFill>
                    <a:prstClr val="black"/>
                  </a:solidFill>
                  <a:latin typeface="Calibri"/>
                </a:rPr>
                <a:t>App2</a:t>
              </a:r>
              <a:endParaRPr lang="en-US" sz="1200" dirty="0">
                <a:solidFill>
                  <a:prstClr val="black"/>
                </a:solidFill>
                <a:latin typeface="Calibri"/>
              </a:endParaRPr>
            </a:p>
          </p:txBody>
        </p:sp>
        <p:sp>
          <p:nvSpPr>
            <p:cNvPr id="25" name="TextBox 24"/>
            <p:cNvSpPr txBox="1"/>
            <p:nvPr/>
          </p:nvSpPr>
          <p:spPr>
            <a:xfrm>
              <a:off x="1476557" y="2780928"/>
              <a:ext cx="1490913" cy="584776"/>
            </a:xfrm>
            <a:prstGeom prst="rect">
              <a:avLst/>
            </a:prstGeom>
            <a:noFill/>
          </p:spPr>
          <p:txBody>
            <a:bodyPr wrap="none" rtlCol="0">
              <a:spAutoFit/>
            </a:bodyPr>
            <a:lstStyle/>
            <a:p>
              <a:pPr algn="ctr" defTabSz="914400"/>
              <a:r>
                <a:rPr lang="en-US" sz="1600" dirty="0" smtClean="0">
                  <a:solidFill>
                    <a:prstClr val="black"/>
                  </a:solidFill>
                  <a:latin typeface="Calibri"/>
                </a:rPr>
                <a:t>Non-Virtualized</a:t>
              </a:r>
            </a:p>
            <a:p>
              <a:pPr algn="ctr" defTabSz="914400"/>
              <a:r>
                <a:rPr lang="en-US" sz="1600" dirty="0" smtClean="0">
                  <a:solidFill>
                    <a:prstClr val="black"/>
                  </a:solidFill>
                  <a:latin typeface="Calibri"/>
                </a:rPr>
                <a:t>Host</a:t>
              </a:r>
              <a:endParaRPr lang="en-US" sz="1600" dirty="0">
                <a:solidFill>
                  <a:prstClr val="black"/>
                </a:solidFill>
                <a:latin typeface="Calibri"/>
              </a:endParaRPr>
            </a:p>
          </p:txBody>
        </p:sp>
      </p:grpSp>
      <p:grpSp>
        <p:nvGrpSpPr>
          <p:cNvPr id="28" name="Group 27"/>
          <p:cNvGrpSpPr/>
          <p:nvPr/>
        </p:nvGrpSpPr>
        <p:grpSpPr>
          <a:xfrm>
            <a:off x="4499992" y="3082703"/>
            <a:ext cx="1589680" cy="1570433"/>
            <a:chOff x="3480989" y="2996952"/>
            <a:chExt cx="1589680" cy="1570433"/>
          </a:xfrm>
        </p:grpSpPr>
        <p:sp>
          <p:nvSpPr>
            <p:cNvPr id="9" name="矩形 2"/>
            <p:cNvSpPr/>
            <p:nvPr/>
          </p:nvSpPr>
          <p:spPr>
            <a:xfrm>
              <a:off x="3482432" y="3348525"/>
              <a:ext cx="1588237" cy="121886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sz="1400" dirty="0" smtClean="0">
                <a:solidFill>
                  <a:prstClr val="black"/>
                </a:solidFill>
                <a:latin typeface="Calibri"/>
                <a:ea typeface="新細明體"/>
              </a:endParaRPr>
            </a:p>
          </p:txBody>
        </p:sp>
        <p:sp>
          <p:nvSpPr>
            <p:cNvPr id="10" name="矩形 2"/>
            <p:cNvSpPr/>
            <p:nvPr/>
          </p:nvSpPr>
          <p:spPr>
            <a:xfrm>
              <a:off x="3655773" y="4283079"/>
              <a:ext cx="1240300" cy="216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200" dirty="0" smtClean="0">
                  <a:solidFill>
                    <a:prstClr val="black"/>
                  </a:solidFill>
                  <a:latin typeface="Calibri"/>
                  <a:ea typeface="新細明體"/>
                </a:rPr>
                <a:t>Hypervisor</a:t>
              </a:r>
            </a:p>
          </p:txBody>
        </p:sp>
        <p:sp>
          <p:nvSpPr>
            <p:cNvPr id="11" name="圓角矩形 5"/>
            <p:cNvSpPr/>
            <p:nvPr/>
          </p:nvSpPr>
          <p:spPr>
            <a:xfrm>
              <a:off x="3557907" y="3407240"/>
              <a:ext cx="648072" cy="7920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13" name="TextBox 12"/>
            <p:cNvSpPr txBox="1"/>
            <p:nvPr/>
          </p:nvSpPr>
          <p:spPr>
            <a:xfrm>
              <a:off x="3593757" y="3382393"/>
              <a:ext cx="481547" cy="276999"/>
            </a:xfrm>
            <a:prstGeom prst="rect">
              <a:avLst/>
            </a:prstGeom>
            <a:noFill/>
          </p:spPr>
          <p:txBody>
            <a:bodyPr wrap="none" rtlCol="0">
              <a:spAutoFit/>
            </a:bodyPr>
            <a:lstStyle/>
            <a:p>
              <a:pPr defTabSz="914400"/>
              <a:r>
                <a:rPr lang="en-US" altLang="zh-TW" sz="1200" dirty="0" smtClean="0">
                  <a:solidFill>
                    <a:prstClr val="black"/>
                  </a:solidFill>
                  <a:latin typeface="Calibri"/>
                  <a:ea typeface="新細明體"/>
                </a:rPr>
                <a:t>VM1</a:t>
              </a:r>
              <a:endParaRPr lang="en-US" sz="1200" dirty="0">
                <a:solidFill>
                  <a:prstClr val="black"/>
                </a:solidFill>
                <a:latin typeface="Calibri"/>
              </a:endParaRPr>
            </a:p>
          </p:txBody>
        </p:sp>
        <p:sp>
          <p:nvSpPr>
            <p:cNvPr id="14" name="圓角矩形 5"/>
            <p:cNvSpPr/>
            <p:nvPr/>
          </p:nvSpPr>
          <p:spPr>
            <a:xfrm>
              <a:off x="4320219" y="3407240"/>
              <a:ext cx="648072" cy="7920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16" name="TextBox 15"/>
            <p:cNvSpPr txBox="1"/>
            <p:nvPr/>
          </p:nvSpPr>
          <p:spPr>
            <a:xfrm>
              <a:off x="4356069" y="3382393"/>
              <a:ext cx="481547" cy="276999"/>
            </a:xfrm>
            <a:prstGeom prst="rect">
              <a:avLst/>
            </a:prstGeom>
            <a:noFill/>
          </p:spPr>
          <p:txBody>
            <a:bodyPr wrap="none" rtlCol="0">
              <a:spAutoFit/>
            </a:bodyPr>
            <a:lstStyle/>
            <a:p>
              <a:pPr defTabSz="914400"/>
              <a:r>
                <a:rPr lang="en-US" sz="1200" dirty="0" smtClean="0">
                  <a:solidFill>
                    <a:prstClr val="black"/>
                  </a:solidFill>
                  <a:latin typeface="Calibri"/>
                </a:rPr>
                <a:t>VM2</a:t>
              </a:r>
              <a:endParaRPr lang="en-US" sz="1200" dirty="0">
                <a:solidFill>
                  <a:prstClr val="black"/>
                </a:solidFill>
                <a:latin typeface="Calibri"/>
              </a:endParaRPr>
            </a:p>
          </p:txBody>
        </p:sp>
        <p:sp>
          <p:nvSpPr>
            <p:cNvPr id="26" name="TextBox 25"/>
            <p:cNvSpPr txBox="1"/>
            <p:nvPr/>
          </p:nvSpPr>
          <p:spPr>
            <a:xfrm>
              <a:off x="3480989" y="2996952"/>
              <a:ext cx="1511051" cy="338554"/>
            </a:xfrm>
            <a:prstGeom prst="rect">
              <a:avLst/>
            </a:prstGeom>
            <a:noFill/>
          </p:spPr>
          <p:txBody>
            <a:bodyPr wrap="none" rtlCol="0">
              <a:spAutoFit/>
            </a:bodyPr>
            <a:lstStyle/>
            <a:p>
              <a:pPr algn="ctr" defTabSz="914400"/>
              <a:r>
                <a:rPr lang="en-US" sz="1600" dirty="0" smtClean="0">
                  <a:solidFill>
                    <a:prstClr val="black"/>
                  </a:solidFill>
                  <a:latin typeface="Calibri"/>
                </a:rPr>
                <a:t>Virtualized Host</a:t>
              </a:r>
              <a:endParaRPr lang="en-US" sz="1600" dirty="0">
                <a:solidFill>
                  <a:prstClr val="black"/>
                </a:solidFill>
                <a:latin typeface="Calibri"/>
              </a:endParaRPr>
            </a:p>
          </p:txBody>
        </p:sp>
      </p:grpSp>
      <p:grpSp>
        <p:nvGrpSpPr>
          <p:cNvPr id="29" name="Group 28"/>
          <p:cNvGrpSpPr/>
          <p:nvPr/>
        </p:nvGrpSpPr>
        <p:grpSpPr>
          <a:xfrm>
            <a:off x="2699792" y="2852936"/>
            <a:ext cx="1588237" cy="1794924"/>
            <a:chOff x="1403648" y="2780928"/>
            <a:chExt cx="1588237" cy="1794924"/>
          </a:xfrm>
        </p:grpSpPr>
        <p:sp>
          <p:nvSpPr>
            <p:cNvPr id="30" name="矩形 2"/>
            <p:cNvSpPr/>
            <p:nvPr/>
          </p:nvSpPr>
          <p:spPr>
            <a:xfrm>
              <a:off x="1403648" y="3356992"/>
              <a:ext cx="1588237" cy="121886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sz="1400" dirty="0" smtClean="0">
                <a:solidFill>
                  <a:prstClr val="black"/>
                </a:solidFill>
                <a:latin typeface="Calibri"/>
                <a:ea typeface="新細明體"/>
              </a:endParaRPr>
            </a:p>
          </p:txBody>
        </p:sp>
        <p:sp>
          <p:nvSpPr>
            <p:cNvPr id="31" name="矩形 2"/>
            <p:cNvSpPr/>
            <p:nvPr/>
          </p:nvSpPr>
          <p:spPr>
            <a:xfrm>
              <a:off x="1547664" y="4292546"/>
              <a:ext cx="1240300" cy="216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200" dirty="0" smtClean="0">
                  <a:solidFill>
                    <a:prstClr val="black"/>
                  </a:solidFill>
                  <a:latin typeface="Calibri"/>
                  <a:ea typeface="新細明體"/>
                </a:rPr>
                <a:t>Operating Sys.</a:t>
              </a:r>
            </a:p>
          </p:txBody>
        </p:sp>
        <p:sp>
          <p:nvSpPr>
            <p:cNvPr id="32" name="圓角矩形 5"/>
            <p:cNvSpPr/>
            <p:nvPr/>
          </p:nvSpPr>
          <p:spPr>
            <a:xfrm>
              <a:off x="1479123" y="3501009"/>
              <a:ext cx="648072" cy="66136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33" name="TextBox 32"/>
            <p:cNvSpPr txBox="1"/>
            <p:nvPr/>
          </p:nvSpPr>
          <p:spPr>
            <a:xfrm>
              <a:off x="1565775" y="3492464"/>
              <a:ext cx="518091" cy="276999"/>
            </a:xfrm>
            <a:prstGeom prst="rect">
              <a:avLst/>
            </a:prstGeom>
            <a:noFill/>
          </p:spPr>
          <p:txBody>
            <a:bodyPr wrap="none" rtlCol="0">
              <a:spAutoFit/>
            </a:bodyPr>
            <a:lstStyle/>
            <a:p>
              <a:pPr defTabSz="914400"/>
              <a:r>
                <a:rPr lang="en-US" sz="1200" dirty="0" smtClean="0">
                  <a:solidFill>
                    <a:prstClr val="black"/>
                  </a:solidFill>
                  <a:latin typeface="Calibri"/>
                </a:rPr>
                <a:t>App1</a:t>
              </a:r>
              <a:endParaRPr lang="en-US" sz="1200" dirty="0">
                <a:solidFill>
                  <a:prstClr val="black"/>
                </a:solidFill>
                <a:latin typeface="Calibri"/>
              </a:endParaRPr>
            </a:p>
          </p:txBody>
        </p:sp>
        <p:sp>
          <p:nvSpPr>
            <p:cNvPr id="34" name="圓角矩形 5"/>
            <p:cNvSpPr/>
            <p:nvPr/>
          </p:nvSpPr>
          <p:spPr>
            <a:xfrm>
              <a:off x="2241435" y="3501008"/>
              <a:ext cx="648072" cy="66136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35" name="TextBox 34"/>
            <p:cNvSpPr txBox="1"/>
            <p:nvPr/>
          </p:nvSpPr>
          <p:spPr>
            <a:xfrm>
              <a:off x="2319620" y="3500931"/>
              <a:ext cx="518091" cy="276999"/>
            </a:xfrm>
            <a:prstGeom prst="rect">
              <a:avLst/>
            </a:prstGeom>
            <a:noFill/>
          </p:spPr>
          <p:txBody>
            <a:bodyPr wrap="none" rtlCol="0">
              <a:spAutoFit/>
            </a:bodyPr>
            <a:lstStyle/>
            <a:p>
              <a:pPr defTabSz="914400"/>
              <a:r>
                <a:rPr lang="en-US" sz="1200" dirty="0" smtClean="0">
                  <a:solidFill>
                    <a:prstClr val="black"/>
                  </a:solidFill>
                  <a:latin typeface="Calibri"/>
                </a:rPr>
                <a:t>App2</a:t>
              </a:r>
              <a:endParaRPr lang="en-US" sz="1200" dirty="0">
                <a:solidFill>
                  <a:prstClr val="black"/>
                </a:solidFill>
                <a:latin typeface="Calibri"/>
              </a:endParaRPr>
            </a:p>
          </p:txBody>
        </p:sp>
        <p:sp>
          <p:nvSpPr>
            <p:cNvPr id="36" name="TextBox 35"/>
            <p:cNvSpPr txBox="1"/>
            <p:nvPr/>
          </p:nvSpPr>
          <p:spPr>
            <a:xfrm>
              <a:off x="1476557" y="2780928"/>
              <a:ext cx="1490913" cy="584776"/>
            </a:xfrm>
            <a:prstGeom prst="rect">
              <a:avLst/>
            </a:prstGeom>
            <a:noFill/>
          </p:spPr>
          <p:txBody>
            <a:bodyPr wrap="none" rtlCol="0">
              <a:spAutoFit/>
            </a:bodyPr>
            <a:lstStyle/>
            <a:p>
              <a:pPr algn="ctr" defTabSz="914400"/>
              <a:r>
                <a:rPr lang="en-US" sz="1600" dirty="0" smtClean="0">
                  <a:solidFill>
                    <a:prstClr val="black"/>
                  </a:solidFill>
                  <a:latin typeface="Calibri"/>
                </a:rPr>
                <a:t>Non-Virtualized</a:t>
              </a:r>
            </a:p>
            <a:p>
              <a:pPr algn="ctr" defTabSz="914400"/>
              <a:r>
                <a:rPr lang="en-US" sz="1600" dirty="0" smtClean="0">
                  <a:solidFill>
                    <a:prstClr val="black"/>
                  </a:solidFill>
                  <a:latin typeface="Calibri"/>
                </a:rPr>
                <a:t>Host</a:t>
              </a:r>
              <a:endParaRPr lang="en-US" sz="1600" dirty="0">
                <a:solidFill>
                  <a:prstClr val="black"/>
                </a:solidFill>
                <a:latin typeface="Calibri"/>
              </a:endParaRPr>
            </a:p>
          </p:txBody>
        </p:sp>
      </p:grpSp>
      <p:grpSp>
        <p:nvGrpSpPr>
          <p:cNvPr id="37" name="Group 36"/>
          <p:cNvGrpSpPr/>
          <p:nvPr/>
        </p:nvGrpSpPr>
        <p:grpSpPr>
          <a:xfrm>
            <a:off x="6228184" y="3068960"/>
            <a:ext cx="1589680" cy="1570433"/>
            <a:chOff x="3480989" y="2996952"/>
            <a:chExt cx="1589680" cy="1570433"/>
          </a:xfrm>
        </p:grpSpPr>
        <p:sp>
          <p:nvSpPr>
            <p:cNvPr id="38" name="矩形 2"/>
            <p:cNvSpPr/>
            <p:nvPr/>
          </p:nvSpPr>
          <p:spPr>
            <a:xfrm>
              <a:off x="3482432" y="3348525"/>
              <a:ext cx="1588237" cy="121886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tLang="zh-TW" sz="1400" dirty="0" smtClean="0">
                <a:solidFill>
                  <a:prstClr val="black"/>
                </a:solidFill>
                <a:latin typeface="Calibri"/>
                <a:ea typeface="新細明體"/>
              </a:endParaRPr>
            </a:p>
          </p:txBody>
        </p:sp>
        <p:sp>
          <p:nvSpPr>
            <p:cNvPr id="39" name="矩形 2"/>
            <p:cNvSpPr/>
            <p:nvPr/>
          </p:nvSpPr>
          <p:spPr>
            <a:xfrm>
              <a:off x="3655773" y="4283079"/>
              <a:ext cx="1240300" cy="2165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sz="1200" dirty="0" smtClean="0">
                  <a:solidFill>
                    <a:prstClr val="black"/>
                  </a:solidFill>
                  <a:latin typeface="Calibri"/>
                  <a:ea typeface="新細明體"/>
                </a:rPr>
                <a:t>Hypervisor</a:t>
              </a:r>
            </a:p>
          </p:txBody>
        </p:sp>
        <p:sp>
          <p:nvSpPr>
            <p:cNvPr id="40" name="圓角矩形 5"/>
            <p:cNvSpPr/>
            <p:nvPr/>
          </p:nvSpPr>
          <p:spPr>
            <a:xfrm>
              <a:off x="3557907" y="3407240"/>
              <a:ext cx="648072" cy="7920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41" name="TextBox 40"/>
            <p:cNvSpPr txBox="1"/>
            <p:nvPr/>
          </p:nvSpPr>
          <p:spPr>
            <a:xfrm>
              <a:off x="3593757" y="3382393"/>
              <a:ext cx="481547" cy="276999"/>
            </a:xfrm>
            <a:prstGeom prst="rect">
              <a:avLst/>
            </a:prstGeom>
            <a:noFill/>
          </p:spPr>
          <p:txBody>
            <a:bodyPr wrap="none" rtlCol="0">
              <a:spAutoFit/>
            </a:bodyPr>
            <a:lstStyle/>
            <a:p>
              <a:pPr defTabSz="914400"/>
              <a:r>
                <a:rPr lang="en-US" sz="1200" dirty="0" smtClean="0">
                  <a:solidFill>
                    <a:prstClr val="black"/>
                  </a:solidFill>
                  <a:latin typeface="Calibri"/>
                </a:rPr>
                <a:t>VM1</a:t>
              </a:r>
              <a:endParaRPr lang="en-US" sz="1200" dirty="0">
                <a:solidFill>
                  <a:prstClr val="black"/>
                </a:solidFill>
                <a:latin typeface="Calibri"/>
              </a:endParaRPr>
            </a:p>
          </p:txBody>
        </p:sp>
        <p:sp>
          <p:nvSpPr>
            <p:cNvPr id="42" name="圓角矩形 5"/>
            <p:cNvSpPr/>
            <p:nvPr/>
          </p:nvSpPr>
          <p:spPr>
            <a:xfrm>
              <a:off x="4320219" y="3407240"/>
              <a:ext cx="648072" cy="7920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latin typeface="Calibri"/>
                <a:ea typeface="新細明體"/>
              </a:endParaRPr>
            </a:p>
          </p:txBody>
        </p:sp>
        <p:sp>
          <p:nvSpPr>
            <p:cNvPr id="43" name="TextBox 42"/>
            <p:cNvSpPr txBox="1"/>
            <p:nvPr/>
          </p:nvSpPr>
          <p:spPr>
            <a:xfrm>
              <a:off x="4356069" y="3382393"/>
              <a:ext cx="481547" cy="276999"/>
            </a:xfrm>
            <a:prstGeom prst="rect">
              <a:avLst/>
            </a:prstGeom>
            <a:noFill/>
          </p:spPr>
          <p:txBody>
            <a:bodyPr wrap="none" rtlCol="0">
              <a:spAutoFit/>
            </a:bodyPr>
            <a:lstStyle/>
            <a:p>
              <a:pPr defTabSz="914400"/>
              <a:r>
                <a:rPr lang="en-US" sz="1200" dirty="0" smtClean="0">
                  <a:solidFill>
                    <a:prstClr val="black"/>
                  </a:solidFill>
                  <a:latin typeface="Calibri"/>
                </a:rPr>
                <a:t>VM2</a:t>
              </a:r>
              <a:endParaRPr lang="en-US" sz="1200" dirty="0">
                <a:solidFill>
                  <a:prstClr val="black"/>
                </a:solidFill>
                <a:latin typeface="Calibri"/>
              </a:endParaRPr>
            </a:p>
          </p:txBody>
        </p:sp>
        <p:sp>
          <p:nvSpPr>
            <p:cNvPr id="44" name="TextBox 43"/>
            <p:cNvSpPr txBox="1"/>
            <p:nvPr/>
          </p:nvSpPr>
          <p:spPr>
            <a:xfrm>
              <a:off x="3480989" y="2996952"/>
              <a:ext cx="1511051" cy="338554"/>
            </a:xfrm>
            <a:prstGeom prst="rect">
              <a:avLst/>
            </a:prstGeom>
            <a:noFill/>
          </p:spPr>
          <p:txBody>
            <a:bodyPr wrap="none" rtlCol="0">
              <a:spAutoFit/>
            </a:bodyPr>
            <a:lstStyle/>
            <a:p>
              <a:pPr algn="ctr" defTabSz="914400"/>
              <a:r>
                <a:rPr lang="en-US" sz="1600" dirty="0" smtClean="0">
                  <a:solidFill>
                    <a:prstClr val="black"/>
                  </a:solidFill>
                  <a:latin typeface="Calibri"/>
                </a:rPr>
                <a:t>Virtualized Host</a:t>
              </a:r>
              <a:endParaRPr lang="en-US" sz="1600" dirty="0">
                <a:solidFill>
                  <a:prstClr val="black"/>
                </a:solidFill>
                <a:latin typeface="Calibri"/>
              </a:endParaRPr>
            </a:p>
          </p:txBody>
        </p:sp>
      </p:grpSp>
      <p:sp>
        <p:nvSpPr>
          <p:cNvPr id="45" name="矩形 12"/>
          <p:cNvSpPr/>
          <p:nvPr/>
        </p:nvSpPr>
        <p:spPr>
          <a:xfrm>
            <a:off x="3022755" y="5085184"/>
            <a:ext cx="2773381" cy="43204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a:solidFill>
                  <a:prstClr val="black"/>
                </a:solidFill>
                <a:latin typeface="Calibri"/>
                <a:ea typeface="新細明體"/>
              </a:rPr>
              <a:t>S</a:t>
            </a:r>
            <a:r>
              <a:rPr lang="en-US" altLang="zh-TW" dirty="0" smtClean="0">
                <a:solidFill>
                  <a:prstClr val="black"/>
                </a:solidFill>
                <a:latin typeface="Calibri"/>
                <a:ea typeface="新細明體"/>
              </a:rPr>
              <a:t>witch</a:t>
            </a:r>
            <a:endParaRPr lang="zh-TW" altLang="en-US" dirty="0">
              <a:solidFill>
                <a:prstClr val="black"/>
              </a:solidFill>
              <a:latin typeface="Calibri"/>
              <a:ea typeface="新細明體"/>
            </a:endParaRPr>
          </a:p>
        </p:txBody>
      </p:sp>
      <p:cxnSp>
        <p:nvCxnSpPr>
          <p:cNvPr id="47" name="Curved Connector 46"/>
          <p:cNvCxnSpPr>
            <a:stCxn id="17" idx="2"/>
            <a:endCxn id="45" idx="1"/>
          </p:cNvCxnSpPr>
          <p:nvPr/>
        </p:nvCxnSpPr>
        <p:spPr>
          <a:xfrm rot="16200000" flipH="1">
            <a:off x="2031559" y="4310012"/>
            <a:ext cx="653348" cy="1329044"/>
          </a:xfrm>
          <a:prstGeom prst="curvedConnector2">
            <a:avLst/>
          </a:prstGeom>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38" idx="2"/>
            <a:endCxn id="45" idx="3"/>
          </p:cNvCxnSpPr>
          <p:nvPr/>
        </p:nvCxnSpPr>
        <p:spPr>
          <a:xfrm rot="5400000">
            <a:off x="6079034" y="4356495"/>
            <a:ext cx="661815" cy="1227610"/>
          </a:xfrm>
          <a:prstGeom prst="curvedConnector2">
            <a:avLst/>
          </a:prstGeom>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30" idx="2"/>
          </p:cNvCxnSpPr>
          <p:nvPr/>
        </p:nvCxnSpPr>
        <p:spPr>
          <a:xfrm>
            <a:off x="3493911" y="4647860"/>
            <a:ext cx="358009" cy="43732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4788024" y="4653136"/>
            <a:ext cx="507530" cy="432048"/>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1331640" y="4563575"/>
            <a:ext cx="5919479" cy="954649"/>
            <a:chOff x="1377297" y="4562583"/>
            <a:chExt cx="5919479" cy="954649"/>
          </a:xfrm>
        </p:grpSpPr>
        <p:pic>
          <p:nvPicPr>
            <p:cNvPr id="84" name="Picture 83" descr="ni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98806">
              <a:off x="6561872" y="4634591"/>
              <a:ext cx="734904" cy="426269"/>
            </a:xfrm>
            <a:prstGeom prst="rect">
              <a:avLst/>
            </a:prstGeom>
          </p:spPr>
        </p:pic>
        <p:pic>
          <p:nvPicPr>
            <p:cNvPr id="83" name="Picture 82" descr="ni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98806">
              <a:off x="4833680" y="4605452"/>
              <a:ext cx="734904" cy="426269"/>
            </a:xfrm>
            <a:prstGeom prst="rect">
              <a:avLst/>
            </a:prstGeom>
          </p:spPr>
        </p:pic>
        <p:pic>
          <p:nvPicPr>
            <p:cNvPr id="81" name="Picture 80" descr="ni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98806">
              <a:off x="1377297" y="4562583"/>
              <a:ext cx="734904" cy="426269"/>
            </a:xfrm>
            <a:prstGeom prst="rect">
              <a:avLst/>
            </a:prstGeom>
          </p:spPr>
        </p:pic>
        <p:pic>
          <p:nvPicPr>
            <p:cNvPr id="82" name="Picture 81" descr="ni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98806">
              <a:off x="3105488" y="4562583"/>
              <a:ext cx="734904" cy="426269"/>
            </a:xfrm>
            <a:prstGeom prst="rect">
              <a:avLst/>
            </a:prstGeom>
          </p:spPr>
        </p:pic>
        <p:sp>
          <p:nvSpPr>
            <p:cNvPr id="85" name="矩形 12"/>
            <p:cNvSpPr/>
            <p:nvPr/>
          </p:nvSpPr>
          <p:spPr>
            <a:xfrm>
              <a:off x="2843808" y="5085184"/>
              <a:ext cx="3341061" cy="43204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TW" dirty="0" smtClean="0">
                  <a:solidFill>
                    <a:srgbClr val="FF0000"/>
                  </a:solidFill>
                  <a:latin typeface="Calibri"/>
                  <a:ea typeface="新細明體"/>
                </a:rPr>
                <a:t>10Gb Ethernet / </a:t>
              </a:r>
              <a:r>
                <a:rPr lang="en-US" altLang="zh-TW" dirty="0" err="1" smtClean="0">
                  <a:solidFill>
                    <a:srgbClr val="FF0000"/>
                  </a:solidFill>
                  <a:latin typeface="Calibri"/>
                  <a:ea typeface="新細明體"/>
                </a:rPr>
                <a:t>InfiniBand</a:t>
              </a:r>
              <a:r>
                <a:rPr lang="en-US" altLang="zh-TW" dirty="0" smtClean="0">
                  <a:solidFill>
                    <a:srgbClr val="FF0000"/>
                  </a:solidFill>
                  <a:latin typeface="Calibri"/>
                  <a:ea typeface="新細明體"/>
                </a:rPr>
                <a:t> switch</a:t>
              </a:r>
              <a:endParaRPr lang="zh-TW" altLang="en-US" dirty="0">
                <a:solidFill>
                  <a:srgbClr val="FF0000"/>
                </a:solidFill>
                <a:latin typeface="Calibri"/>
                <a:ea typeface="新細明體"/>
              </a:endParaRPr>
            </a:p>
          </p:txBody>
        </p:sp>
      </p:grpSp>
      <p:grpSp>
        <p:nvGrpSpPr>
          <p:cNvPr id="7" name="Group 6"/>
          <p:cNvGrpSpPr/>
          <p:nvPr/>
        </p:nvGrpSpPr>
        <p:grpSpPr>
          <a:xfrm>
            <a:off x="445675" y="5225008"/>
            <a:ext cx="6096892" cy="1632992"/>
            <a:chOff x="445675" y="5225008"/>
            <a:chExt cx="6096892" cy="1632992"/>
          </a:xfrm>
        </p:grpSpPr>
        <p:pic>
          <p:nvPicPr>
            <p:cNvPr id="62" name="Picture 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3218" y="6171931"/>
              <a:ext cx="581844" cy="5715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1919" y="6162388"/>
              <a:ext cx="1003287" cy="695612"/>
            </a:xfrm>
            <a:prstGeom prst="rect">
              <a:avLst/>
            </a:prstGeom>
          </p:spPr>
        </p:pic>
        <p:grpSp>
          <p:nvGrpSpPr>
            <p:cNvPr id="92" name="Group 91"/>
            <p:cNvGrpSpPr/>
            <p:nvPr/>
          </p:nvGrpSpPr>
          <p:grpSpPr>
            <a:xfrm>
              <a:off x="445675" y="5225008"/>
              <a:ext cx="6096892" cy="1477328"/>
              <a:chOff x="445675" y="5225008"/>
              <a:chExt cx="6096892" cy="1477328"/>
            </a:xfrm>
          </p:grpSpPr>
          <p:pic>
            <p:nvPicPr>
              <p:cNvPr id="91" name="Picture 90" descr="nic.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98806">
                <a:off x="5807663" y="6189627"/>
                <a:ext cx="734904" cy="426269"/>
              </a:xfrm>
              <a:prstGeom prst="rect">
                <a:avLst/>
              </a:prstGeom>
            </p:spPr>
          </p:pic>
          <p:grpSp>
            <p:nvGrpSpPr>
              <p:cNvPr id="90" name="Group 89"/>
              <p:cNvGrpSpPr/>
              <p:nvPr/>
            </p:nvGrpSpPr>
            <p:grpSpPr>
              <a:xfrm>
                <a:off x="445675" y="5225008"/>
                <a:ext cx="5782509" cy="1477328"/>
                <a:chOff x="445675" y="5225008"/>
                <a:chExt cx="5782509" cy="1477328"/>
              </a:xfrm>
            </p:grpSpPr>
            <p:grpSp>
              <p:nvGrpSpPr>
                <p:cNvPr id="87" name="Group 86"/>
                <p:cNvGrpSpPr/>
                <p:nvPr/>
              </p:nvGrpSpPr>
              <p:grpSpPr>
                <a:xfrm>
                  <a:off x="2699792" y="5517232"/>
                  <a:ext cx="3528392" cy="828526"/>
                  <a:chOff x="2699792" y="5517232"/>
                  <a:chExt cx="3528392" cy="828526"/>
                </a:xfrm>
              </p:grpSpPr>
              <p:sp>
                <p:nvSpPr>
                  <p:cNvPr id="55" name="TextBox 54"/>
                  <p:cNvSpPr txBox="1"/>
                  <p:nvPr/>
                </p:nvSpPr>
                <p:spPr>
                  <a:xfrm>
                    <a:off x="2699792" y="5884093"/>
                    <a:ext cx="864096" cy="461665"/>
                  </a:xfrm>
                  <a:prstGeom prst="rect">
                    <a:avLst/>
                  </a:prstGeom>
                  <a:solidFill>
                    <a:schemeClr val="accent3">
                      <a:lumMod val="20000"/>
                      <a:lumOff val="80000"/>
                    </a:schemeClr>
                  </a:solidFill>
                  <a:ln w="9525">
                    <a:solidFill>
                      <a:schemeClr val="tx1"/>
                    </a:solidFill>
                  </a:ln>
                </p:spPr>
                <p:txBody>
                  <a:bodyPr wrap="square" rtlCol="0">
                    <a:spAutoFit/>
                  </a:bodyPr>
                  <a:lstStyle/>
                  <a:p>
                    <a:pPr algn="ctr" defTabSz="914400"/>
                    <a:r>
                      <a:rPr lang="en-US" sz="1200" dirty="0" smtClean="0">
                        <a:solidFill>
                          <a:prstClr val="black"/>
                        </a:solidFill>
                        <a:latin typeface="Calibri"/>
                      </a:rPr>
                      <a:t>Co-processors</a:t>
                    </a:r>
                    <a:endParaRPr lang="en-US" sz="1200" dirty="0">
                      <a:solidFill>
                        <a:prstClr val="black"/>
                      </a:solidFill>
                      <a:latin typeface="Calibri"/>
                    </a:endParaRPr>
                  </a:p>
                </p:txBody>
              </p:sp>
              <p:sp>
                <p:nvSpPr>
                  <p:cNvPr id="57" name="TextBox 56"/>
                  <p:cNvSpPr txBox="1"/>
                  <p:nvPr/>
                </p:nvSpPr>
                <p:spPr>
                  <a:xfrm>
                    <a:off x="3923928" y="5877272"/>
                    <a:ext cx="1080120" cy="461665"/>
                  </a:xfrm>
                  <a:prstGeom prst="rect">
                    <a:avLst/>
                  </a:prstGeom>
                  <a:solidFill>
                    <a:schemeClr val="accent3">
                      <a:lumMod val="20000"/>
                      <a:lumOff val="80000"/>
                    </a:schemeClr>
                  </a:solidFill>
                  <a:ln w="9525">
                    <a:solidFill>
                      <a:schemeClr val="tx1"/>
                    </a:solidFill>
                  </a:ln>
                </p:spPr>
                <p:txBody>
                  <a:bodyPr wrap="square" rtlCol="0">
                    <a:spAutoFit/>
                  </a:bodyPr>
                  <a:lstStyle/>
                  <a:p>
                    <a:pPr algn="ctr" defTabSz="914400"/>
                    <a:r>
                      <a:rPr lang="en-US" sz="1200" dirty="0" smtClean="0">
                        <a:solidFill>
                          <a:prstClr val="black"/>
                        </a:solidFill>
                        <a:latin typeface="Calibri"/>
                      </a:rPr>
                      <a:t>HDD/Flash-Based RAIDs</a:t>
                    </a:r>
                  </a:p>
                </p:txBody>
              </p:sp>
              <p:sp>
                <p:nvSpPr>
                  <p:cNvPr id="58" name="TextBox 57"/>
                  <p:cNvSpPr txBox="1"/>
                  <p:nvPr/>
                </p:nvSpPr>
                <p:spPr>
                  <a:xfrm>
                    <a:off x="5292080" y="5877272"/>
                    <a:ext cx="936104" cy="461665"/>
                  </a:xfrm>
                  <a:prstGeom prst="rect">
                    <a:avLst/>
                  </a:prstGeom>
                  <a:solidFill>
                    <a:schemeClr val="accent3">
                      <a:lumMod val="20000"/>
                      <a:lumOff val="80000"/>
                    </a:schemeClr>
                  </a:solidFill>
                  <a:ln w="9525">
                    <a:solidFill>
                      <a:schemeClr val="tx1"/>
                    </a:solidFill>
                  </a:ln>
                </p:spPr>
                <p:txBody>
                  <a:bodyPr wrap="square" rtlCol="0">
                    <a:spAutoFit/>
                  </a:bodyPr>
                  <a:lstStyle/>
                  <a:p>
                    <a:pPr algn="ctr" defTabSz="914400"/>
                    <a:r>
                      <a:rPr lang="en-US" sz="1200" dirty="0" smtClean="0">
                        <a:solidFill>
                          <a:prstClr val="black"/>
                        </a:solidFill>
                        <a:latin typeface="Calibri"/>
                      </a:rPr>
                      <a:t>Ethernet NICs</a:t>
                    </a:r>
                    <a:endParaRPr lang="en-US" sz="1200" dirty="0">
                      <a:solidFill>
                        <a:prstClr val="black"/>
                      </a:solidFill>
                      <a:latin typeface="Calibri"/>
                    </a:endParaRPr>
                  </a:p>
                </p:txBody>
              </p:sp>
              <p:cxnSp>
                <p:nvCxnSpPr>
                  <p:cNvPr id="59" name="Curved Connector 58"/>
                  <p:cNvCxnSpPr>
                    <a:endCxn id="55" idx="0"/>
                  </p:cNvCxnSpPr>
                  <p:nvPr/>
                </p:nvCxnSpPr>
                <p:spPr>
                  <a:xfrm rot="10800000" flipV="1">
                    <a:off x="3131840" y="5517233"/>
                    <a:ext cx="864096" cy="366860"/>
                  </a:xfrm>
                  <a:prstGeom prst="curvedConnector2">
                    <a:avLst/>
                  </a:prstGeom>
                  <a:effectLst/>
                </p:spPr>
                <p:style>
                  <a:lnRef idx="2">
                    <a:schemeClr val="accent1"/>
                  </a:lnRef>
                  <a:fillRef idx="0">
                    <a:schemeClr val="accent1"/>
                  </a:fillRef>
                  <a:effectRef idx="1">
                    <a:schemeClr val="accent1"/>
                  </a:effectRef>
                  <a:fontRef idx="minor">
                    <a:schemeClr val="tx1"/>
                  </a:fontRef>
                </p:style>
              </p:cxnSp>
              <p:cxnSp>
                <p:nvCxnSpPr>
                  <p:cNvPr id="63" name="Curved Connector 62"/>
                  <p:cNvCxnSpPr>
                    <a:endCxn id="58" idx="0"/>
                  </p:cNvCxnSpPr>
                  <p:nvPr/>
                </p:nvCxnSpPr>
                <p:spPr>
                  <a:xfrm>
                    <a:off x="5004048" y="5517232"/>
                    <a:ext cx="756084" cy="360040"/>
                  </a:xfrm>
                  <a:prstGeom prst="curvedConnector2">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7" idx="0"/>
                    <a:endCxn id="45" idx="2"/>
                  </p:cNvCxnSpPr>
                  <p:nvPr/>
                </p:nvCxnSpPr>
                <p:spPr>
                  <a:xfrm flipH="1" flipV="1">
                    <a:off x="4409446" y="5517232"/>
                    <a:ext cx="54542" cy="36004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445675" y="5225008"/>
                  <a:ext cx="2300630" cy="1477328"/>
                </a:xfrm>
                <a:prstGeom prst="rect">
                  <a:avLst/>
                </a:prstGeom>
                <a:noFill/>
              </p:spPr>
              <p:txBody>
                <a:bodyPr wrap="none" rtlCol="0">
                  <a:spAutoFit/>
                </a:bodyPr>
                <a:lstStyle/>
                <a:p>
                  <a:pPr defTabSz="914400"/>
                  <a:r>
                    <a:rPr lang="en-US" dirty="0" smtClean="0">
                      <a:solidFill>
                        <a:srgbClr val="FF0000"/>
                      </a:solidFill>
                      <a:latin typeface="Calibri"/>
                    </a:rPr>
                    <a:t>Shared Devices:</a:t>
                  </a:r>
                </a:p>
                <a:p>
                  <a:pPr marL="285750" indent="-285750" defTabSz="914400">
                    <a:buFont typeface="Arial"/>
                    <a:buChar char="•"/>
                  </a:pPr>
                  <a:r>
                    <a:rPr lang="en-US" dirty="0" smtClean="0">
                      <a:solidFill>
                        <a:prstClr val="black"/>
                      </a:solidFill>
                      <a:latin typeface="Calibri"/>
                    </a:rPr>
                    <a:t>GPU</a:t>
                  </a:r>
                </a:p>
                <a:p>
                  <a:pPr marL="285750" indent="-285750" defTabSz="914400">
                    <a:buFont typeface="Arial"/>
                    <a:buChar char="•"/>
                  </a:pPr>
                  <a:r>
                    <a:rPr lang="en-US" dirty="0" smtClean="0">
                      <a:solidFill>
                        <a:prstClr val="black"/>
                      </a:solidFill>
                      <a:latin typeface="Calibri"/>
                    </a:rPr>
                    <a:t>SAS controller</a:t>
                  </a:r>
                </a:p>
                <a:p>
                  <a:pPr marL="285750" indent="-285750" defTabSz="914400">
                    <a:buFont typeface="Arial"/>
                    <a:buChar char="•"/>
                  </a:pPr>
                  <a:r>
                    <a:rPr lang="en-US" dirty="0" smtClean="0">
                      <a:solidFill>
                        <a:prstClr val="black"/>
                      </a:solidFill>
                      <a:latin typeface="Calibri"/>
                    </a:rPr>
                    <a:t>Network Device</a:t>
                  </a:r>
                </a:p>
                <a:p>
                  <a:pPr marL="285750" indent="-285750" defTabSz="914400">
                    <a:buFont typeface="Arial"/>
                    <a:buChar char="•"/>
                  </a:pPr>
                  <a:r>
                    <a:rPr lang="en-US" dirty="0" smtClean="0">
                      <a:solidFill>
                        <a:prstClr val="black"/>
                      </a:solidFill>
                      <a:latin typeface="Calibri"/>
                    </a:rPr>
                    <a:t>… other I/O devices</a:t>
                  </a:r>
                </a:p>
              </p:txBody>
            </p:sp>
          </p:grpSp>
        </p:grpSp>
      </p:grpSp>
      <p:sp>
        <p:nvSpPr>
          <p:cNvPr id="64" name="Title 3"/>
          <p:cNvSpPr txBox="1">
            <a:spLocks/>
          </p:cNvSpPr>
          <p:nvPr/>
        </p:nvSpPr>
        <p:spPr bwMode="blackWhite">
          <a:xfrm>
            <a:off x="323850" y="188913"/>
            <a:ext cx="8496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b="1">
                <a:solidFill>
                  <a:srgbClr val="1D6EA7"/>
                </a:solidFill>
                <a:latin typeface="Corbel" pitchFamily="34" charset="0"/>
                <a:ea typeface="+mj-ea"/>
                <a:cs typeface="華康粗黑體" charset="0"/>
              </a:defRPr>
            </a:lvl1pPr>
            <a:lvl2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2pPr>
            <a:lvl3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3pPr>
            <a:lvl4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4pPr>
            <a:lvl5pPr algn="ctr" rtl="0" eaLnBrk="1" fontAlgn="base" hangingPunct="1">
              <a:spcBef>
                <a:spcPct val="0"/>
              </a:spcBef>
              <a:spcAft>
                <a:spcPct val="0"/>
              </a:spcAft>
              <a:defRPr sz="4400" b="1">
                <a:solidFill>
                  <a:srgbClr val="1D6EA7"/>
                </a:solidFill>
                <a:latin typeface="Corbel" pitchFamily="34" charset="0"/>
                <a:ea typeface="華康粗黑體" pitchFamily="49" charset="-120"/>
                <a:cs typeface="華康粗黑體" charset="0"/>
              </a:defRPr>
            </a:lvl5pPr>
            <a:lvl6pPr marL="4572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6pPr>
            <a:lvl7pPr marL="9144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7pPr>
            <a:lvl8pPr marL="13716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8pPr>
            <a:lvl9pPr marL="1828800" algn="ctr" rtl="0" eaLnBrk="1" fontAlgn="base" hangingPunct="1">
              <a:spcBef>
                <a:spcPct val="0"/>
              </a:spcBef>
              <a:spcAft>
                <a:spcPct val="0"/>
              </a:spcAft>
              <a:defRPr sz="3600" b="1">
                <a:solidFill>
                  <a:srgbClr val="1D6EA7"/>
                </a:solidFill>
                <a:latin typeface="Calibri" pitchFamily="34" charset="0"/>
                <a:ea typeface="華康粗黑體" pitchFamily="49" charset="-120"/>
              </a:defRPr>
            </a:lvl9pPr>
          </a:lstStyle>
          <a:p>
            <a:pPr defTabSz="914400"/>
            <a:r>
              <a:rPr lang="en-US" kern="0" dirty="0" smtClean="0">
                <a:ea typeface="華康粗黑體"/>
              </a:rPr>
              <a:t>I/O Device Sharing</a:t>
            </a:r>
            <a:endParaRPr lang="en-US" kern="0" dirty="0">
              <a:ea typeface="華康粗黑體"/>
            </a:endParaRPr>
          </a:p>
        </p:txBody>
      </p:sp>
    </p:spTree>
    <p:extLst>
      <p:ext uri="{BB962C8B-B14F-4D97-AF65-F5344CB8AC3E}">
        <p14:creationId xmlns:p14="http://schemas.microsoft.com/office/powerpoint/2010/main" val="128537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6"/>
                                        </p:tgtEl>
                                        <p:attrNameLst>
                                          <p:attrName>ppt_x</p:attrName>
                                        </p:attrNameLst>
                                      </p:cBhvr>
                                      <p:tavLst>
                                        <p:tav tm="0">
                                          <p:val>
                                            <p:strVal val="ppt_x"/>
                                          </p:val>
                                        </p:tav>
                                        <p:tav tm="100000">
                                          <p:val>
                                            <p:strVal val="ppt_x"/>
                                          </p:val>
                                        </p:tav>
                                      </p:tavLst>
                                    </p:anim>
                                    <p:anim calcmode="lin" valueType="num">
                                      <p:cBhvr additive="base">
                                        <p:cTn id="7" dur="500"/>
                                        <p:tgtEl>
                                          <p:spTgt spid="86"/>
                                        </p:tgtEl>
                                        <p:attrNameLst>
                                          <p:attrName>ppt_y</p:attrName>
                                        </p:attrNameLst>
                                      </p:cBhvr>
                                      <p:tavLst>
                                        <p:tav tm="0">
                                          <p:val>
                                            <p:strVal val="ppt_y"/>
                                          </p:val>
                                        </p:tav>
                                        <p:tav tm="100000">
                                          <p:val>
                                            <p:strVal val="1+ppt_h/2"/>
                                          </p:val>
                                        </p:tav>
                                      </p:tavLst>
                                    </p:anim>
                                    <p:set>
                                      <p:cBhvr>
                                        <p:cTn id="8" dur="1" fill="hold">
                                          <p:stCondLst>
                                            <p:cond delay="499"/>
                                          </p:stCondLst>
                                        </p:cTn>
                                        <p:tgtEl>
                                          <p:spTgt spid="8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3-1. 8748 switch - 正面.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5555" y="254000"/>
            <a:ext cx="6022546" cy="433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4451598" y="3860587"/>
            <a:ext cx="2603996" cy="369332"/>
          </a:xfrm>
          <a:prstGeom prst="rect">
            <a:avLst/>
          </a:prstGeom>
          <a:solidFill>
            <a:srgbClr val="FFFF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48-lane 12-</a:t>
            </a:r>
            <a:r>
              <a:rPr lang="en-US" dirty="0" smtClean="0"/>
              <a:t>port PEX 8748</a:t>
            </a:r>
            <a:endParaRPr lang="en-US" dirty="0"/>
          </a:p>
        </p:txBody>
      </p:sp>
      <p:sp>
        <p:nvSpPr>
          <p:cNvPr id="19" name="TextBox 18"/>
          <p:cNvSpPr txBox="1"/>
          <p:nvPr/>
        </p:nvSpPr>
        <p:spPr>
          <a:xfrm>
            <a:off x="3832405" y="504315"/>
            <a:ext cx="1495835" cy="369332"/>
          </a:xfrm>
          <a:prstGeom prst="rect">
            <a:avLst/>
          </a:prstGeom>
          <a:solidFill>
            <a:srgbClr val="FFFFFF"/>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NTB PEX 8717</a:t>
            </a:r>
            <a:endParaRPr lang="en-US" dirty="0"/>
          </a:p>
        </p:txBody>
      </p:sp>
      <p:sp>
        <p:nvSpPr>
          <p:cNvPr id="20" name="TextBox 19"/>
          <p:cNvSpPr txBox="1"/>
          <p:nvPr/>
        </p:nvSpPr>
        <p:spPr>
          <a:xfrm>
            <a:off x="7810004" y="1511087"/>
            <a:ext cx="1246405" cy="369332"/>
          </a:xfrm>
          <a:prstGeom prst="rect">
            <a:avLst/>
          </a:prstGeom>
          <a:solidFill>
            <a:srgbClr val="FFFFFF"/>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Intel 82599</a:t>
            </a:r>
            <a:endParaRPr lang="en-US" dirty="0"/>
          </a:p>
        </p:txBody>
      </p:sp>
      <p:grpSp>
        <p:nvGrpSpPr>
          <p:cNvPr id="4" name="Group 3"/>
          <p:cNvGrpSpPr/>
          <p:nvPr/>
        </p:nvGrpSpPr>
        <p:grpSpPr>
          <a:xfrm>
            <a:off x="203200" y="12700"/>
            <a:ext cx="3606800" cy="6858000"/>
            <a:chOff x="3022600" y="0"/>
            <a:chExt cx="3606800" cy="6858000"/>
          </a:xfrm>
        </p:grpSpPr>
        <p:pic>
          <p:nvPicPr>
            <p:cNvPr id="5" name="Picture 4" descr="1-1. Rack 正面.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2600" y="0"/>
              <a:ext cx="3479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2"/>
            <p:cNvSpPr/>
            <p:nvPr/>
          </p:nvSpPr>
          <p:spPr>
            <a:xfrm>
              <a:off x="5257800" y="1507828"/>
              <a:ext cx="1358900" cy="514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PLX Gen3 Test-bed</a:t>
              </a:r>
            </a:p>
          </p:txBody>
        </p:sp>
        <p:sp>
          <p:nvSpPr>
            <p:cNvPr id="7" name="矩形 2"/>
            <p:cNvSpPr/>
            <p:nvPr/>
          </p:nvSpPr>
          <p:spPr>
            <a:xfrm>
              <a:off x="5270500" y="4936828"/>
              <a:ext cx="1358900" cy="514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Intel NTB</a:t>
              </a:r>
              <a:r>
                <a:rPr lang="en-US" altLang="zh-TW" sz="1600" dirty="0">
                  <a:solidFill>
                    <a:schemeClr val="tx1"/>
                  </a:solidFill>
                </a:rPr>
                <a:t> S</a:t>
              </a:r>
              <a:r>
                <a:rPr lang="en-US" altLang="zh-TW" sz="1600" dirty="0" smtClean="0">
                  <a:solidFill>
                    <a:schemeClr val="tx1"/>
                  </a:solidFill>
                </a:rPr>
                <a:t>ervers</a:t>
              </a:r>
            </a:p>
          </p:txBody>
        </p:sp>
      </p:grpSp>
      <p:pic>
        <p:nvPicPr>
          <p:cNvPr id="15" name="Picture 14" descr="2-4. Server背面-側照.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51598" y="4784428"/>
            <a:ext cx="3389686" cy="192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Arrow Connector 2"/>
          <p:cNvCxnSpPr>
            <a:stCxn id="18" idx="1"/>
          </p:cNvCxnSpPr>
          <p:nvPr/>
        </p:nvCxnSpPr>
        <p:spPr bwMode="auto">
          <a:xfrm flipH="1" flipV="1">
            <a:off x="2438400" y="2959100"/>
            <a:ext cx="2013198" cy="1086153"/>
          </a:xfrm>
          <a:prstGeom prst="straightConnector1">
            <a:avLst/>
          </a:prstGeom>
          <a:solidFill>
            <a:srgbClr val="CCFFCC"/>
          </a:solidFill>
          <a:ln w="44450" cap="flat" cmpd="sng" algn="ctr">
            <a:solidFill>
              <a:srgbClr val="FF6600"/>
            </a:solidFill>
            <a:prstDash val="solid"/>
            <a:round/>
            <a:headEnd type="none" w="med" len="med"/>
            <a:tailEnd type="arrow"/>
          </a:ln>
          <a:effectLst/>
        </p:spPr>
      </p:cxnSp>
      <p:sp>
        <p:nvSpPr>
          <p:cNvPr id="21" name="矩形 2"/>
          <p:cNvSpPr/>
          <p:nvPr/>
        </p:nvSpPr>
        <p:spPr>
          <a:xfrm>
            <a:off x="7752384" y="4755556"/>
            <a:ext cx="1215124" cy="5438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1U server behind</a:t>
            </a:r>
          </a:p>
        </p:txBody>
      </p:sp>
    </p:spTree>
    <p:extLst>
      <p:ext uri="{BB962C8B-B14F-4D97-AF65-F5344CB8AC3E}">
        <p14:creationId xmlns:p14="http://schemas.microsoft.com/office/powerpoint/2010/main" val="37780469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19 at 9.22.0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850" y="1247270"/>
            <a:ext cx="1440920" cy="1419730"/>
          </a:xfrm>
          <a:prstGeom prst="rect">
            <a:avLst/>
          </a:prstGeom>
        </p:spPr>
      </p:pic>
      <p:sp>
        <p:nvSpPr>
          <p:cNvPr id="4" name="Title 3"/>
          <p:cNvSpPr>
            <a:spLocks noGrp="1"/>
          </p:cNvSpPr>
          <p:nvPr>
            <p:ph type="title"/>
          </p:nvPr>
        </p:nvSpPr>
        <p:spPr>
          <a:xfrm>
            <a:off x="323850" y="239713"/>
            <a:ext cx="8496300" cy="719137"/>
          </a:xfrm>
        </p:spPr>
        <p:txBody>
          <a:bodyPr/>
          <a:lstStyle/>
          <a:p>
            <a:r>
              <a:rPr lang="en-US" dirty="0" smtClean="0"/>
              <a:t>Software Architecture of CH</a:t>
            </a:r>
            <a:endParaRPr lang="en-US" dirty="0"/>
          </a:p>
        </p:txBody>
      </p:sp>
      <p:pic>
        <p:nvPicPr>
          <p:cNvPr id="36" name="Picture 35" descr="softarch.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630" y="1976261"/>
            <a:ext cx="7874881" cy="4070350"/>
          </a:xfrm>
          <a:prstGeom prst="rect">
            <a:avLst/>
          </a:prstGeom>
        </p:spPr>
      </p:pic>
      <p:sp>
        <p:nvSpPr>
          <p:cNvPr id="2" name="TextBox 1"/>
          <p:cNvSpPr txBox="1"/>
          <p:nvPr/>
        </p:nvSpPr>
        <p:spPr>
          <a:xfrm>
            <a:off x="6505222" y="4332111"/>
            <a:ext cx="774571" cy="369332"/>
          </a:xfrm>
          <a:prstGeom prst="rect">
            <a:avLst/>
          </a:prstGeom>
          <a:noFill/>
        </p:spPr>
        <p:txBody>
          <a:bodyPr wrap="none" rtlCol="0">
            <a:spAutoFit/>
          </a:bodyPr>
          <a:lstStyle/>
          <a:p>
            <a:pPr algn="l"/>
            <a:r>
              <a:rPr lang="en-US" dirty="0" smtClean="0">
                <a:latin typeface="Corbel" pitchFamily="34" charset="0"/>
              </a:rPr>
              <a:t>MSI-X</a:t>
            </a:r>
          </a:p>
        </p:txBody>
      </p:sp>
    </p:spTree>
    <p:extLst>
      <p:ext uri="{BB962C8B-B14F-4D97-AF65-F5344CB8AC3E}">
        <p14:creationId xmlns:p14="http://schemas.microsoft.com/office/powerpoint/2010/main" val="6373908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I/O Sharing Performance</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634853737"/>
              </p:ext>
            </p:extLst>
          </p:nvPr>
        </p:nvGraphicFramePr>
        <p:xfrm>
          <a:off x="248356" y="1134187"/>
          <a:ext cx="8424333" cy="517877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205482" y="1557517"/>
            <a:ext cx="1980029" cy="369332"/>
          </a:xfrm>
          <a:prstGeom prst="rect">
            <a:avLst/>
          </a:prstGeom>
          <a:noFill/>
        </p:spPr>
        <p:txBody>
          <a:bodyPr wrap="none" rtlCol="0">
            <a:spAutoFit/>
          </a:bodyPr>
          <a:lstStyle/>
          <a:p>
            <a:r>
              <a:rPr lang="en-US" dirty="0" smtClean="0">
                <a:solidFill>
                  <a:srgbClr val="FF0000"/>
                </a:solidFill>
                <a:latin typeface="Apple Casual"/>
                <a:cs typeface="Apple Casual"/>
              </a:rPr>
              <a:t>Copying Overhead</a:t>
            </a:r>
            <a:endParaRPr lang="en-US" dirty="0">
              <a:solidFill>
                <a:srgbClr val="FF0000"/>
              </a:solidFill>
              <a:latin typeface="Apple Casual"/>
              <a:cs typeface="Apple Casual"/>
            </a:endParaRPr>
          </a:p>
        </p:txBody>
      </p:sp>
      <p:cxnSp>
        <p:nvCxnSpPr>
          <p:cNvPr id="13" name="Straight Arrow Connector 12"/>
          <p:cNvCxnSpPr>
            <a:stCxn id="12" idx="2"/>
          </p:cNvCxnSpPr>
          <p:nvPr/>
        </p:nvCxnSpPr>
        <p:spPr>
          <a:xfrm>
            <a:off x="3195497" y="1926849"/>
            <a:ext cx="614362" cy="39442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14" name="Straight Arrow Connector 13"/>
          <p:cNvCxnSpPr/>
          <p:nvPr/>
        </p:nvCxnSpPr>
        <p:spPr>
          <a:xfrm flipH="1">
            <a:off x="2826669" y="1926849"/>
            <a:ext cx="368828" cy="490007"/>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12" idx="2"/>
          </p:cNvCxnSpPr>
          <p:nvPr/>
        </p:nvCxnSpPr>
        <p:spPr>
          <a:xfrm flipH="1">
            <a:off x="1857135" y="1926849"/>
            <a:ext cx="1338362" cy="271531"/>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217462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Inter-Host Communication</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883274563"/>
              </p:ext>
            </p:extLst>
          </p:nvPr>
        </p:nvGraphicFramePr>
        <p:xfrm>
          <a:off x="971600" y="2924944"/>
          <a:ext cx="655272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9" name="文字方塊 2"/>
          <p:cNvSpPr txBox="1"/>
          <p:nvPr/>
        </p:nvSpPr>
        <p:spPr>
          <a:xfrm>
            <a:off x="1043608" y="1436583"/>
            <a:ext cx="7128792" cy="1200329"/>
          </a:xfrm>
          <a:prstGeom prst="rect">
            <a:avLst/>
          </a:prstGeom>
          <a:solidFill>
            <a:sysClr val="window" lastClr="FFFFFF">
              <a:lumMod val="95000"/>
            </a:sysClr>
          </a:solid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1800" b="1" i="0" u="none" strike="noStrike" kern="0" cap="none" spc="0" normalizeH="0" baseline="0" noProof="0" dirty="0" smtClean="0">
                <a:ln>
                  <a:noFill/>
                </a:ln>
                <a:solidFill>
                  <a:srgbClr val="4F81BD"/>
                </a:solidFill>
                <a:effectLst/>
                <a:uLnTx/>
                <a:uFillTx/>
              </a:rPr>
              <a:t>TCP unaligned: </a:t>
            </a:r>
            <a:r>
              <a:rPr kumimoji="0" lang="en-US" altLang="zh-TW" sz="1800" b="0" i="0" u="none" strike="noStrike" kern="0" cap="none" spc="0" normalizeH="0" baseline="0" noProof="0" dirty="0">
                <a:ln>
                  <a:noFill/>
                </a:ln>
                <a:solidFill>
                  <a:sysClr val="windowText" lastClr="000000">
                    <a:lumMod val="95000"/>
                    <a:lumOff val="5000"/>
                  </a:sysClr>
                </a:solidFill>
                <a:effectLst/>
                <a:uLnTx/>
                <a:uFillTx/>
              </a:rPr>
              <a:t>P</a:t>
            </a:r>
            <a:r>
              <a:rPr kumimoji="0" lang="en-US" altLang="zh-TW" sz="1800" b="0" i="0" u="none" strike="noStrike" kern="0" cap="none" spc="0" normalizeH="0" baseline="0" noProof="0" dirty="0" smtClean="0">
                <a:ln>
                  <a:noFill/>
                </a:ln>
                <a:solidFill>
                  <a:sysClr val="windowText" lastClr="000000">
                    <a:lumMod val="95000"/>
                    <a:lumOff val="5000"/>
                  </a:sysClr>
                </a:solidFill>
                <a:effectLst/>
                <a:uLnTx/>
                <a:uFillTx/>
              </a:rPr>
              <a:t>acket payload addresses are not 64B aligned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1800" b="1" i="0" u="none" strike="noStrike" kern="0" cap="none" spc="0" normalizeH="0" baseline="0" noProof="0" dirty="0" smtClean="0">
                <a:ln>
                  <a:noFill/>
                </a:ln>
                <a:solidFill>
                  <a:srgbClr val="FF0000"/>
                </a:solidFill>
                <a:effectLst/>
                <a:uLnTx/>
                <a:uFillTx/>
              </a:rPr>
              <a:t>TCP aligned + copy</a:t>
            </a:r>
            <a:r>
              <a:rPr kumimoji="0" lang="en-US" altLang="zh-TW" sz="1800" b="0" i="0" u="none" strike="noStrike" kern="0" cap="none" spc="0" normalizeH="0" baseline="0" noProof="0" dirty="0" smtClean="0">
                <a:ln>
                  <a:noFill/>
                </a:ln>
                <a:solidFill>
                  <a:sysClr val="windowText" lastClr="000000"/>
                </a:solidFill>
                <a:effectLst/>
                <a:uLnTx/>
                <a:uFillTx/>
              </a:rPr>
              <a:t>: Allocate a buffer and copy the unaligned payload</a:t>
            </a:r>
            <a:endParaRPr kumimoji="0" lang="en-US" altLang="zh-TW"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1800" b="1" i="0" u="none" strike="noStrike" kern="0" cap="none" spc="0" normalizeH="0" baseline="0" noProof="0" dirty="0" smtClean="0">
                <a:ln>
                  <a:noFill/>
                </a:ln>
                <a:solidFill>
                  <a:srgbClr val="92D050"/>
                </a:solidFill>
                <a:effectLst/>
                <a:uLnTx/>
                <a:uFillTx/>
              </a:rPr>
              <a:t>TCP aligned</a:t>
            </a:r>
            <a:r>
              <a:rPr kumimoji="0" lang="en-US" altLang="zh-TW" sz="1800" b="0" i="0" u="none" strike="noStrike" kern="0" cap="none" spc="0" normalizeH="0" baseline="0" noProof="0" dirty="0" smtClean="0">
                <a:ln>
                  <a:noFill/>
                </a:ln>
                <a:solidFill>
                  <a:sysClr val="windowText" lastClr="000000"/>
                </a:solidFill>
                <a:effectLst/>
                <a:uLnTx/>
                <a:uFillTx/>
              </a:rPr>
              <a:t>: </a:t>
            </a:r>
            <a:r>
              <a:rPr kumimoji="0" lang="en-US" altLang="zh-TW" sz="1800" b="0" i="0" u="none" strike="noStrike" kern="0" cap="none" spc="0" normalizeH="0" baseline="0" noProof="0" dirty="0">
                <a:ln>
                  <a:noFill/>
                </a:ln>
                <a:solidFill>
                  <a:sysClr val="windowText" lastClr="000000">
                    <a:lumMod val="95000"/>
                    <a:lumOff val="5000"/>
                  </a:sysClr>
                </a:solidFill>
                <a:effectLst/>
                <a:uLnTx/>
                <a:uFillTx/>
              </a:rPr>
              <a:t>Packet payload addresses </a:t>
            </a:r>
            <a:r>
              <a:rPr kumimoji="0" lang="en-US" altLang="zh-TW" sz="1800" b="0" i="0" u="none" strike="noStrike" kern="0" cap="none" spc="0" normalizeH="0" baseline="0" noProof="0" dirty="0" smtClean="0">
                <a:ln>
                  <a:noFill/>
                </a:ln>
                <a:solidFill>
                  <a:sysClr val="windowText" lastClr="000000">
                    <a:lumMod val="95000"/>
                    <a:lumOff val="5000"/>
                  </a:sysClr>
                </a:solidFill>
                <a:effectLst/>
                <a:uLnTx/>
                <a:uFillTx/>
              </a:rPr>
              <a:t>are </a:t>
            </a:r>
            <a:r>
              <a:rPr kumimoji="0" lang="en-US" altLang="zh-TW" sz="1800" b="0" i="0" u="none" strike="noStrike" kern="0" cap="none" spc="0" normalizeH="0" baseline="0" noProof="0" dirty="0">
                <a:ln>
                  <a:noFill/>
                </a:ln>
                <a:solidFill>
                  <a:sysClr val="windowText" lastClr="000000">
                    <a:lumMod val="95000"/>
                    <a:lumOff val="5000"/>
                  </a:sysClr>
                </a:solidFill>
                <a:effectLst/>
                <a:uLnTx/>
                <a:uFillTx/>
              </a:rPr>
              <a:t>64B </a:t>
            </a:r>
            <a:r>
              <a:rPr kumimoji="0" lang="en-US" altLang="zh-TW" sz="1800" b="0" i="0" u="none" strike="noStrike" kern="0" cap="none" spc="0" normalizeH="0" baseline="0" noProof="0" dirty="0" smtClean="0">
                <a:ln>
                  <a:noFill/>
                </a:ln>
                <a:solidFill>
                  <a:sysClr val="windowText" lastClr="000000">
                    <a:lumMod val="95000"/>
                    <a:lumOff val="5000"/>
                  </a:sysClr>
                </a:solidFill>
                <a:effectLst/>
                <a:uLnTx/>
                <a:uFillTx/>
              </a:rPr>
              <a:t>aligned</a:t>
            </a:r>
            <a:endParaRPr kumimoji="0" lang="en-US" altLang="zh-TW" sz="1800" b="0"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zh-TW" sz="1800" b="0" i="0" u="none" strike="noStrike" kern="0" cap="none" spc="0" normalizeH="0" baseline="0" noProof="0" dirty="0" smtClean="0">
                <a:ln>
                  <a:noFill/>
                </a:ln>
                <a:solidFill>
                  <a:srgbClr val="8064A2">
                    <a:lumMod val="75000"/>
                  </a:srgbClr>
                </a:solidFill>
                <a:effectLst/>
                <a:uLnTx/>
                <a:uFillTx/>
              </a:rPr>
              <a:t>UDP aligned</a:t>
            </a:r>
            <a:r>
              <a:rPr kumimoji="0" lang="en-US" altLang="zh-TW" sz="1800" b="0" i="0" u="none" strike="noStrike" kern="0" cap="none" spc="0" normalizeH="0" baseline="0" noProof="0" dirty="0" smtClean="0">
                <a:ln>
                  <a:noFill/>
                </a:ln>
                <a:solidFill>
                  <a:sysClr val="windowText" lastClr="000000"/>
                </a:solidFill>
                <a:effectLst/>
                <a:uLnTx/>
                <a:uFillTx/>
              </a:rPr>
              <a:t>: </a:t>
            </a:r>
            <a:r>
              <a:rPr kumimoji="0" lang="en-US" altLang="zh-TW" sz="1800" b="0" i="0" u="none" strike="noStrike" kern="0" cap="none" spc="0" normalizeH="0" baseline="0" noProof="0" dirty="0">
                <a:ln>
                  <a:noFill/>
                </a:ln>
                <a:solidFill>
                  <a:sysClr val="windowText" lastClr="000000">
                    <a:lumMod val="95000"/>
                    <a:lumOff val="5000"/>
                  </a:sysClr>
                </a:solidFill>
                <a:effectLst/>
                <a:uLnTx/>
                <a:uFillTx/>
              </a:rPr>
              <a:t>Packet payload addresses </a:t>
            </a:r>
            <a:r>
              <a:rPr kumimoji="0" lang="en-US" altLang="zh-TW" sz="1800" b="0" i="0" u="none" strike="noStrike" kern="0" cap="none" spc="0" normalizeH="0" baseline="0" noProof="0" dirty="0" smtClean="0">
                <a:ln>
                  <a:noFill/>
                </a:ln>
                <a:solidFill>
                  <a:sysClr val="windowText" lastClr="000000">
                    <a:lumMod val="95000"/>
                    <a:lumOff val="5000"/>
                  </a:sysClr>
                </a:solidFill>
                <a:effectLst/>
                <a:uLnTx/>
                <a:uFillTx/>
              </a:rPr>
              <a:t>are </a:t>
            </a:r>
            <a:r>
              <a:rPr kumimoji="0" lang="en-US" altLang="zh-TW" sz="1800" b="0" i="0" u="none" strike="noStrike" kern="0" cap="none" spc="0" normalizeH="0" baseline="0" noProof="0" dirty="0">
                <a:ln>
                  <a:noFill/>
                </a:ln>
                <a:solidFill>
                  <a:sysClr val="windowText" lastClr="000000">
                    <a:lumMod val="95000"/>
                    <a:lumOff val="5000"/>
                  </a:sysClr>
                </a:solidFill>
                <a:effectLst/>
                <a:uLnTx/>
                <a:uFillTx/>
              </a:rPr>
              <a:t>64B </a:t>
            </a:r>
            <a:r>
              <a:rPr kumimoji="0" lang="en-US" altLang="zh-TW" sz="1800" b="0" i="0" u="none" strike="noStrike" kern="0" cap="none" spc="0" normalizeH="0" baseline="0" noProof="0" dirty="0" smtClean="0">
                <a:ln>
                  <a:noFill/>
                </a:ln>
                <a:solidFill>
                  <a:sysClr val="windowText" lastClr="000000">
                    <a:lumMod val="95000"/>
                    <a:lumOff val="5000"/>
                  </a:sysClr>
                </a:solidFill>
                <a:effectLst/>
                <a:uLnTx/>
                <a:uFillTx/>
              </a:rPr>
              <a:t>aligned</a:t>
            </a:r>
            <a:endParaRPr kumimoji="0" lang="en-US" altLang="zh-TW" sz="1800" b="0" i="0" u="none" strike="noStrike" kern="0" cap="none" spc="0" normalizeH="0" baseline="0" noProof="0" dirty="0">
              <a:ln>
                <a:noFill/>
              </a:ln>
              <a:solidFill>
                <a:sysClr val="windowText" lastClr="000000">
                  <a:lumMod val="95000"/>
                  <a:lumOff val="5000"/>
                </a:sysClr>
              </a:solidFill>
              <a:effectLst/>
              <a:uLnTx/>
              <a:uFillTx/>
            </a:endParaRPr>
          </a:p>
        </p:txBody>
      </p:sp>
    </p:spTree>
    <p:extLst>
      <p:ext uri="{BB962C8B-B14F-4D97-AF65-F5344CB8AC3E}">
        <p14:creationId xmlns:p14="http://schemas.microsoft.com/office/powerpoint/2010/main" val="31515032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yclictest-idle-pdf.pdf"/>
          <p:cNvPicPr>
            <a:picLocks noGrp="1" noChangeAspect="1"/>
          </p:cNvPicPr>
          <p:nvPr>
            <p:ph idx="1"/>
          </p:nvPr>
        </p:nvPicPr>
        <p:blipFill>
          <a:blip r:embed="rId2" cstate="email">
            <a:extLst>
              <a:ext uri="{28A0092B-C50C-407E-A947-70E740481C1C}">
                <a14:useLocalDpi xmlns:a14="http://schemas.microsoft.com/office/drawing/2010/main"/>
              </a:ext>
            </a:extLst>
          </a:blip>
          <a:srcRect t="592" b="592"/>
          <a:stretch>
            <a:fillRect/>
          </a:stretch>
        </p:blipFill>
        <p:spPr>
          <a:xfrm>
            <a:off x="1269994" y="1339502"/>
            <a:ext cx="6471356" cy="3558997"/>
          </a:xfrm>
        </p:spPr>
      </p:pic>
      <p:sp>
        <p:nvSpPr>
          <p:cNvPr id="4" name="Slide Number Placeholder 3"/>
          <p:cNvSpPr>
            <a:spLocks noGrp="1"/>
          </p:cNvSpPr>
          <p:nvPr>
            <p:ph type="sldNum" sz="quarter" idx="12"/>
          </p:nvPr>
        </p:nvSpPr>
        <p:spPr/>
        <p:txBody>
          <a:bodyPr/>
          <a:lstStyle/>
          <a:p>
            <a:fld id="{5F1F1F4C-26D3-7640-84FC-7F675B374520}"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
        <p:nvSpPr>
          <p:cNvPr id="6" name="TextBox 5"/>
          <p:cNvSpPr txBox="1"/>
          <p:nvPr/>
        </p:nvSpPr>
        <p:spPr>
          <a:xfrm>
            <a:off x="1030105" y="4898499"/>
            <a:ext cx="7797799"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smtClean="0">
                <a:solidFill>
                  <a:prstClr val="black"/>
                </a:solidFill>
                <a:latin typeface="Calibri"/>
              </a:rPr>
              <a:t>Setup</a:t>
            </a:r>
            <a:r>
              <a:rPr lang="en-US" sz="2200" dirty="0" smtClean="0">
                <a:solidFill>
                  <a:prstClr val="black"/>
                </a:solidFill>
                <a:latin typeface="Calibri"/>
              </a:rPr>
              <a:t>: VM runs </a:t>
            </a:r>
            <a:r>
              <a:rPr lang="en-US" sz="2200" dirty="0" err="1" smtClean="0">
                <a:solidFill>
                  <a:prstClr val="black"/>
                </a:solidFill>
                <a:latin typeface="Calibri"/>
              </a:rPr>
              <a:t>cyclictest</a:t>
            </a:r>
            <a:r>
              <a:rPr lang="en-US" sz="2200" dirty="0" smtClean="0">
                <a:solidFill>
                  <a:prstClr val="black"/>
                </a:solidFill>
                <a:latin typeface="Calibri"/>
              </a:rPr>
              <a:t>, measuring the latency between </a:t>
            </a:r>
          </a:p>
          <a:p>
            <a:r>
              <a:rPr lang="en-US" sz="2200" dirty="0">
                <a:solidFill>
                  <a:prstClr val="black"/>
                </a:solidFill>
                <a:latin typeface="Calibri"/>
              </a:rPr>
              <a:t> </a:t>
            </a:r>
            <a:r>
              <a:rPr lang="en-US" sz="2200" dirty="0" smtClean="0">
                <a:solidFill>
                  <a:prstClr val="black"/>
                </a:solidFill>
                <a:latin typeface="Calibri"/>
              </a:rPr>
              <a:t>   hardware interrupt generated and user level handler is invoked.</a:t>
            </a:r>
          </a:p>
          <a:p>
            <a:r>
              <a:rPr lang="en-US" sz="2200" dirty="0" smtClean="0">
                <a:solidFill>
                  <a:prstClr val="black"/>
                </a:solidFill>
                <a:latin typeface="Calibri"/>
              </a:rPr>
              <a:t>    experiment: highest priority, 1K interrupts / sec</a:t>
            </a:r>
          </a:p>
          <a:p>
            <a:r>
              <a:rPr lang="en-US" sz="2200" b="1" dirty="0" smtClean="0">
                <a:solidFill>
                  <a:prstClr val="black"/>
                </a:solidFill>
                <a:latin typeface="Calibri"/>
              </a:rPr>
              <a:t>KVM</a:t>
            </a:r>
            <a:r>
              <a:rPr lang="en-US" sz="2200" dirty="0">
                <a:solidFill>
                  <a:prstClr val="black"/>
                </a:solidFill>
                <a:latin typeface="Calibri"/>
              </a:rPr>
              <a:t> </a:t>
            </a:r>
            <a:r>
              <a:rPr lang="en-US" sz="2200" dirty="0" smtClean="0">
                <a:solidFill>
                  <a:prstClr val="black"/>
                </a:solidFill>
                <a:latin typeface="Calibri"/>
              </a:rPr>
              <a:t>shows 14us due to </a:t>
            </a:r>
            <a:r>
              <a:rPr lang="en-US" sz="2200" dirty="0" smtClean="0">
                <a:solidFill>
                  <a:srgbClr val="008000"/>
                </a:solidFill>
                <a:latin typeface="Calibri"/>
              </a:rPr>
              <a:t>3 exits: external interrupt,  program x2APIC (TMICT), and EOI </a:t>
            </a:r>
            <a:r>
              <a:rPr lang="en-US" sz="2200" dirty="0" smtClean="0">
                <a:solidFill>
                  <a:prstClr val="black"/>
                </a:solidFill>
                <a:latin typeface="Calibri"/>
              </a:rPr>
              <a:t>per interrupt handling. </a:t>
            </a:r>
          </a:p>
        </p:txBody>
      </p:sp>
      <p:sp>
        <p:nvSpPr>
          <p:cNvPr id="8" name="Rectangular Callout 7"/>
          <p:cNvSpPr/>
          <p:nvPr/>
        </p:nvSpPr>
        <p:spPr>
          <a:xfrm>
            <a:off x="6810017" y="2370667"/>
            <a:ext cx="1862666" cy="945444"/>
          </a:xfrm>
          <a:prstGeom prst="wedgeRectCallout">
            <a:avLst>
              <a:gd name="adj1" fmla="val -85414"/>
              <a:gd name="adj2" fmla="val 4581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b="1" dirty="0" smtClean="0">
                <a:solidFill>
                  <a:prstClr val="black"/>
                </a:solidFill>
                <a:latin typeface="Calibri"/>
              </a:rPr>
              <a:t>KVM</a:t>
            </a:r>
            <a:r>
              <a:rPr lang="en-US" sz="1600" dirty="0">
                <a:solidFill>
                  <a:prstClr val="black"/>
                </a:solidFill>
                <a:latin typeface="Calibri"/>
              </a:rPr>
              <a:t> </a:t>
            </a:r>
            <a:r>
              <a:rPr lang="en-US" sz="1600" dirty="0" smtClean="0">
                <a:solidFill>
                  <a:prstClr val="black"/>
                </a:solidFill>
                <a:latin typeface="Calibri"/>
              </a:rPr>
              <a:t>latency is much higher  due to 3 VM exits</a:t>
            </a:r>
          </a:p>
        </p:txBody>
      </p:sp>
      <p:sp>
        <p:nvSpPr>
          <p:cNvPr id="9" name="Rectangular Callout 8"/>
          <p:cNvSpPr/>
          <p:nvPr/>
        </p:nvSpPr>
        <p:spPr>
          <a:xfrm>
            <a:off x="3880556" y="2448276"/>
            <a:ext cx="1524000" cy="554567"/>
          </a:xfrm>
          <a:prstGeom prst="wedgeRectCallout">
            <a:avLst>
              <a:gd name="adj1" fmla="val -58614"/>
              <a:gd name="adj2" fmla="val 115624"/>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b="1" dirty="0" smtClean="0">
                <a:solidFill>
                  <a:prstClr val="black"/>
                </a:solidFill>
                <a:latin typeface="Calibri"/>
              </a:rPr>
              <a:t>DID has 0.9us overhead</a:t>
            </a:r>
            <a:endParaRPr lang="en-US" sz="1600" dirty="0" smtClean="0">
              <a:solidFill>
                <a:prstClr val="black"/>
              </a:solidFill>
              <a:latin typeface="Calibri"/>
            </a:endParaRPr>
          </a:p>
        </p:txBody>
      </p:sp>
      <p:sp>
        <p:nvSpPr>
          <p:cNvPr id="11" name="Title 1"/>
          <p:cNvSpPr txBox="1">
            <a:spLocks/>
          </p:cNvSpPr>
          <p:nvPr/>
        </p:nvSpPr>
        <p:spPr>
          <a:xfrm>
            <a:off x="609600" y="4604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b="1" dirty="0" smtClean="0">
                <a:solidFill>
                  <a:srgbClr val="1D6EA7"/>
                </a:solidFill>
                <a:latin typeface="Corbel" pitchFamily="34" charset="0"/>
                <a:cs typeface="華康粗黑體" charset="0"/>
              </a:rPr>
              <a:t>Interrupt Invocation Latency</a:t>
            </a:r>
            <a:endParaRPr lang="en-US" b="1" dirty="0">
              <a:solidFill>
                <a:srgbClr val="1D6EA7"/>
              </a:solidFill>
              <a:latin typeface="Corbel" pitchFamily="34" charset="0"/>
              <a:cs typeface="華康粗黑體" charset="0"/>
            </a:endParaRPr>
          </a:p>
        </p:txBody>
      </p:sp>
    </p:spTree>
    <p:extLst>
      <p:ext uri="{BB962C8B-B14F-4D97-AF65-F5344CB8AC3E}">
        <p14:creationId xmlns:p14="http://schemas.microsoft.com/office/powerpoint/2010/main" val="38049622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Memcached</a:t>
            </a:r>
            <a:r>
              <a:rPr lang="en-US" dirty="0" smtClean="0"/>
              <a:t> Benchmark</a:t>
            </a:r>
            <a:endParaRPr lang="en-US" dirty="0"/>
          </a:p>
        </p:txBody>
      </p:sp>
      <p:pic>
        <p:nvPicPr>
          <p:cNvPr id="6" name="Content Placeholder 5" descr="memcache-exit.pdf"/>
          <p:cNvPicPr>
            <a:picLocks noGrp="1" noChangeAspect="1"/>
          </p:cNvPicPr>
          <p:nvPr>
            <p:ph idx="1"/>
          </p:nvPr>
        </p:nvPicPr>
        <p:blipFill>
          <a:blip r:embed="rId3" cstate="email">
            <a:extLst>
              <a:ext uri="{28A0092B-C50C-407E-A947-70E740481C1C}">
                <a14:useLocalDpi xmlns:a14="http://schemas.microsoft.com/office/drawing/2010/main"/>
              </a:ext>
            </a:extLst>
          </a:blip>
          <a:srcRect l="-8499" r="-8499"/>
          <a:stretch>
            <a:fillRect/>
          </a:stretch>
        </p:blipFill>
        <p:spPr>
          <a:xfrm>
            <a:off x="969081" y="948096"/>
            <a:ext cx="7118350" cy="4258919"/>
          </a:xfrm>
        </p:spPr>
      </p:pic>
      <p:sp>
        <p:nvSpPr>
          <p:cNvPr id="9" name="Rectangular Callout 8"/>
          <p:cNvSpPr/>
          <p:nvPr/>
        </p:nvSpPr>
        <p:spPr>
          <a:xfrm>
            <a:off x="6217350" y="3218742"/>
            <a:ext cx="1524000" cy="554567"/>
          </a:xfrm>
          <a:prstGeom prst="wedgeRectCallout">
            <a:avLst>
              <a:gd name="adj1" fmla="val -39448"/>
              <a:gd name="adj2" fmla="val 122495"/>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DID improve</a:t>
            </a:r>
            <a:r>
              <a:rPr kumimoji="0" lang="en-US" sz="1600" b="1" i="0" u="none" strike="noStrike" kern="0" cap="none" spc="0" normalizeH="0" noProof="0" dirty="0" smtClean="0">
                <a:ln>
                  <a:noFill/>
                </a:ln>
                <a:solidFill>
                  <a:prstClr val="black"/>
                </a:solidFill>
                <a:effectLst/>
                <a:uLnTx/>
                <a:uFillTx/>
                <a:latin typeface="Calibri"/>
                <a:ea typeface="+mn-ea"/>
                <a:cs typeface="+mn-cs"/>
              </a:rPr>
              <a:t> x3 </a:t>
            </a:r>
            <a:r>
              <a:rPr lang="en-US" sz="1600" b="1" kern="0" noProof="0" dirty="0" smtClean="0">
                <a:solidFill>
                  <a:prstClr val="black"/>
                </a:solidFill>
                <a:latin typeface="Calibri"/>
              </a:rPr>
              <a:t>performance</a:t>
            </a: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 name="TextBox 10"/>
          <p:cNvSpPr txBox="1"/>
          <p:nvPr/>
        </p:nvSpPr>
        <p:spPr>
          <a:xfrm>
            <a:off x="725102" y="5276865"/>
            <a:ext cx="8095048" cy="1508105"/>
          </a:xfrm>
          <a:prstGeom prst="rect">
            <a:avLst/>
          </a:prstGeom>
          <a:solidFill>
            <a:sysClr val="window" lastClr="FFFFFF"/>
          </a:solidFill>
          <a:ln w="25400" cap="flat" cmpd="sng" algn="ctr">
            <a:solidFill>
              <a:srgbClr val="4F81BD"/>
            </a:solidFill>
            <a:prstDash val="solid"/>
          </a:ln>
          <a:effectLst/>
        </p:spPr>
        <p:txBody>
          <a:bodyPr wrap="square" rtlCol="0">
            <a:spAutoFit/>
          </a:bodyPr>
          <a:lstStyle/>
          <a:p>
            <a:pPr lvl="0" defTabSz="914400"/>
            <a:r>
              <a:rPr kumimoji="0" lang="en-US" sz="2200" b="1" i="0" u="none" strike="noStrike" kern="0" cap="none" spc="0" normalizeH="0" baseline="0" noProof="0" dirty="0" smtClean="0">
                <a:ln>
                  <a:noFill/>
                </a:ln>
                <a:solidFill>
                  <a:prstClr val="black"/>
                </a:solidFill>
                <a:effectLst/>
                <a:uLnTx/>
                <a:uFillTx/>
                <a:latin typeface="Calibri"/>
                <a:ea typeface="+mn-ea"/>
                <a:cs typeface="+mn-cs"/>
              </a:rPr>
              <a:t>Set-up</a:t>
            </a:r>
            <a:r>
              <a:rPr kumimoji="0" lang="en-US" sz="2200" b="0" i="0" u="none" strike="noStrike" kern="0" cap="none" spc="0" normalizeH="0" baseline="0" noProof="0" dirty="0" smtClean="0">
                <a:ln>
                  <a:noFill/>
                </a:ln>
                <a:solidFill>
                  <a:prstClr val="black"/>
                </a:solidFill>
                <a:effectLst/>
                <a:uLnTx/>
                <a:uFillTx/>
                <a:latin typeface="Calibri"/>
                <a:ea typeface="+mn-ea"/>
                <a:cs typeface="+mn-cs"/>
              </a:rPr>
              <a:t>: </a:t>
            </a:r>
            <a:r>
              <a:rPr lang="en-US" sz="2400" dirty="0" smtClean="0"/>
              <a:t>twitter</a:t>
            </a:r>
            <a:r>
              <a:rPr lang="en-US" sz="2400" dirty="0"/>
              <a:t>-like workload and measure the peak requests served per second (RPS) </a:t>
            </a:r>
            <a:r>
              <a:rPr lang="en-US" sz="2400" dirty="0" smtClean="0"/>
              <a:t>while maintaining 10ms latency</a:t>
            </a:r>
            <a:endParaRPr lang="en-US" sz="2200" b="1" kern="0" dirty="0">
              <a:solidFill>
                <a:prstClr val="black"/>
              </a:solidFill>
              <a:latin typeface="Calibri"/>
            </a:endParaRPr>
          </a:p>
          <a:p>
            <a:pPr lvl="0" defTabSz="914400"/>
            <a:r>
              <a:rPr lang="en-US" sz="2200" b="1" kern="0" dirty="0" smtClean="0">
                <a:solidFill>
                  <a:prstClr val="black"/>
                </a:solidFill>
                <a:latin typeface="Calibri"/>
              </a:rPr>
              <a:t>PV</a:t>
            </a:r>
            <a:r>
              <a:rPr lang="en-US" sz="2200" b="1" kern="0" dirty="0">
                <a:solidFill>
                  <a:prstClr val="black"/>
                </a:solidFill>
                <a:latin typeface="Calibri"/>
              </a:rPr>
              <a:t> </a:t>
            </a:r>
            <a:r>
              <a:rPr lang="en-US" sz="2200" b="1" kern="0" dirty="0" smtClean="0">
                <a:solidFill>
                  <a:prstClr val="black"/>
                </a:solidFill>
                <a:latin typeface="Calibri"/>
              </a:rPr>
              <a:t>/ PV-DID</a:t>
            </a:r>
            <a:r>
              <a:rPr kumimoji="0" lang="en-US" sz="2200" b="0" i="0" u="none" strike="noStrike" kern="0" cap="none" spc="0" normalizeH="0" baseline="0" noProof="0" dirty="0" smtClean="0">
                <a:ln>
                  <a:noFill/>
                </a:ln>
                <a:solidFill>
                  <a:prstClr val="black"/>
                </a:solidFill>
                <a:effectLst/>
                <a:uLnTx/>
                <a:uFillTx/>
                <a:latin typeface="Calibri"/>
                <a:ea typeface="+mn-ea"/>
                <a:cs typeface="+mn-cs"/>
              </a:rPr>
              <a:t>: Intra-host </a:t>
            </a:r>
            <a:r>
              <a:rPr kumimoji="0" lang="en-US" sz="2200" b="0" i="0" u="none" strike="noStrike" kern="0" cap="none" spc="0" normalizeH="0" baseline="0" noProof="0" dirty="0" err="1" smtClean="0">
                <a:ln>
                  <a:noFill/>
                </a:ln>
                <a:solidFill>
                  <a:prstClr val="black"/>
                </a:solidFill>
                <a:effectLst/>
                <a:uLnTx/>
                <a:uFillTx/>
                <a:latin typeface="Calibri"/>
                <a:ea typeface="+mn-ea"/>
                <a:cs typeface="+mn-cs"/>
              </a:rPr>
              <a:t>memecached</a:t>
            </a:r>
            <a:r>
              <a:rPr kumimoji="0" lang="en-US" sz="2200" b="0" i="0" u="none" strike="noStrike" kern="0" cap="none" spc="0" normalizeH="0" noProof="0" dirty="0" smtClean="0">
                <a:ln>
                  <a:noFill/>
                </a:ln>
                <a:solidFill>
                  <a:prstClr val="black"/>
                </a:solidFill>
                <a:effectLst/>
                <a:uLnTx/>
                <a:uFillTx/>
                <a:latin typeface="Calibri"/>
                <a:ea typeface="+mn-ea"/>
                <a:cs typeface="+mn-cs"/>
              </a:rPr>
              <a:t> client/sever</a:t>
            </a:r>
            <a:endParaRPr kumimoji="0" lang="en-US" sz="2200" b="0" i="0" u="none" strike="noStrike" kern="0" cap="none" spc="0" normalizeH="0" baseline="0" noProof="0" dirty="0" smtClean="0">
              <a:ln>
                <a:noFill/>
              </a:ln>
              <a:solidFill>
                <a:prstClr val="black"/>
              </a:solidFill>
              <a:effectLst/>
              <a:uLnTx/>
              <a:uFillTx/>
              <a:latin typeface="Calibri"/>
              <a:ea typeface="+mn-ea"/>
              <a:cs typeface="+mn-cs"/>
            </a:endParaRPr>
          </a:p>
          <a:p>
            <a:pPr lvl="0" defTabSz="914400"/>
            <a:r>
              <a:rPr kumimoji="0" lang="en-US" sz="2200" b="1" i="0" u="none" strike="noStrike" kern="0" cap="none" spc="0" normalizeH="0" baseline="0" noProof="0" dirty="0" smtClean="0">
                <a:ln>
                  <a:noFill/>
                </a:ln>
                <a:solidFill>
                  <a:prstClr val="black"/>
                </a:solidFill>
                <a:effectLst/>
                <a:uLnTx/>
                <a:uFillTx/>
                <a:latin typeface="Calibri"/>
                <a:ea typeface="+mn-ea"/>
                <a:cs typeface="+mn-cs"/>
              </a:rPr>
              <a:t>SRIOV/SRIOV-DID: </a:t>
            </a:r>
            <a:r>
              <a:rPr lang="en-US" sz="2200" kern="0" dirty="0" smtClean="0">
                <a:solidFill>
                  <a:prstClr val="black"/>
                </a:solidFill>
              </a:rPr>
              <a:t>Inter-</a:t>
            </a:r>
            <a:r>
              <a:rPr lang="en-US" sz="2200" kern="0" dirty="0">
                <a:solidFill>
                  <a:prstClr val="black"/>
                </a:solidFill>
              </a:rPr>
              <a:t>host </a:t>
            </a:r>
            <a:r>
              <a:rPr lang="en-US" sz="2200" kern="0" dirty="0" err="1">
                <a:solidFill>
                  <a:prstClr val="black"/>
                </a:solidFill>
              </a:rPr>
              <a:t>memecached</a:t>
            </a:r>
            <a:r>
              <a:rPr lang="en-US" sz="2200" kern="0" dirty="0">
                <a:solidFill>
                  <a:prstClr val="black"/>
                </a:solidFill>
              </a:rPr>
              <a:t> client/</a:t>
            </a:r>
            <a:r>
              <a:rPr lang="en-US" sz="2200" kern="0" dirty="0" smtClean="0">
                <a:solidFill>
                  <a:prstClr val="black"/>
                </a:solidFill>
              </a:rPr>
              <a:t>sever</a:t>
            </a:r>
            <a:endParaRPr kumimoji="0" lang="en-US" sz="2200" b="0" i="0" u="none" strike="noStrike" kern="0" cap="none" spc="0" normalizeH="0" baseline="0" noProof="0" dirty="0">
              <a:ln>
                <a:noFill/>
              </a:ln>
              <a:solidFill>
                <a:srgbClr val="008000"/>
              </a:solidFill>
              <a:effectLst/>
              <a:uLnTx/>
              <a:uFillTx/>
              <a:latin typeface="Calibri"/>
              <a:ea typeface="+mn-ea"/>
              <a:cs typeface="+mn-cs"/>
            </a:endParaRPr>
          </a:p>
        </p:txBody>
      </p:sp>
      <p:sp>
        <p:nvSpPr>
          <p:cNvPr id="13" name="Rectangular Callout 12"/>
          <p:cNvSpPr/>
          <p:nvPr/>
        </p:nvSpPr>
        <p:spPr>
          <a:xfrm>
            <a:off x="5878684" y="1842910"/>
            <a:ext cx="1862666" cy="725311"/>
          </a:xfrm>
          <a:prstGeom prst="wedgeRectCallout">
            <a:avLst>
              <a:gd name="adj1" fmla="val 3904"/>
              <a:gd name="adj2" fmla="val -11002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prstClr val="black"/>
                </a:solidFill>
                <a:latin typeface="Calibri"/>
              </a:rPr>
              <a:t>DID</a:t>
            </a:r>
            <a:r>
              <a:rPr lang="en-US" sz="1600" kern="0" dirty="0">
                <a:solidFill>
                  <a:prstClr val="black"/>
                </a:solidFill>
                <a:latin typeface="Calibri"/>
              </a:rPr>
              <a:t> </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improves</a:t>
            </a:r>
            <a:r>
              <a:rPr lang="en-US" sz="1600" kern="0" dirty="0">
                <a:solidFill>
                  <a:prstClr val="black"/>
                </a:solidFill>
                <a:latin typeface="Calibri"/>
              </a:rPr>
              <a:t> </a:t>
            </a:r>
            <a:r>
              <a:rPr lang="en-US" sz="1600" kern="0" dirty="0" smtClean="0">
                <a:solidFill>
                  <a:prstClr val="black"/>
                </a:solidFill>
                <a:latin typeface="Calibri"/>
              </a:rPr>
              <a:t>18% TIG (Time In Guest)</a:t>
            </a:r>
            <a:endParaRPr kumimoji="0" lang="en-US" sz="1600" b="0" i="0" u="none" strike="noStrike" kern="0" cap="none" spc="0" normalizeH="0" baseline="0" noProof="0" dirty="0" err="1" smtClean="0">
              <a:ln>
                <a:noFill/>
              </a:ln>
              <a:solidFill>
                <a:prstClr val="black"/>
              </a:solidFill>
              <a:effectLst/>
              <a:uLnTx/>
              <a:uFillTx/>
              <a:latin typeface="Calibri"/>
              <a:ea typeface="+mn-ea"/>
              <a:cs typeface="+mn-cs"/>
            </a:endParaRPr>
          </a:p>
        </p:txBody>
      </p:sp>
      <p:sp>
        <p:nvSpPr>
          <p:cNvPr id="2" name="TextBox 1"/>
          <p:cNvSpPr txBox="1"/>
          <p:nvPr/>
        </p:nvSpPr>
        <p:spPr>
          <a:xfrm>
            <a:off x="88900" y="4560684"/>
            <a:ext cx="200427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en-US" dirty="0" smtClean="0">
                <a:solidFill>
                  <a:srgbClr val="FF0000"/>
                </a:solidFill>
                <a:latin typeface="Corbel" pitchFamily="34" charset="0"/>
              </a:rPr>
              <a:t>TIG</a:t>
            </a:r>
            <a:r>
              <a:rPr lang="en-US" dirty="0" smtClean="0">
                <a:latin typeface="Corbel" pitchFamily="34" charset="0"/>
              </a:rPr>
              <a:t>: % of time </a:t>
            </a:r>
          </a:p>
          <a:p>
            <a:pPr algn="l"/>
            <a:r>
              <a:rPr lang="en-US" dirty="0" smtClean="0">
                <a:latin typeface="Corbel" pitchFamily="34" charset="0"/>
              </a:rPr>
              <a:t>CPU in guest mode</a:t>
            </a:r>
          </a:p>
        </p:txBody>
      </p:sp>
    </p:spTree>
    <p:extLst>
      <p:ext uri="{BB962C8B-B14F-4D97-AF65-F5344CB8AC3E}">
        <p14:creationId xmlns:p14="http://schemas.microsoft.com/office/powerpoint/2010/main" val="26008443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p:txBody>
          <a:bodyPr/>
          <a:lstStyle/>
          <a:p>
            <a:r>
              <a:rPr lang="en-US" dirty="0" smtClean="0"/>
              <a:t>Ethernet / InfiniBand </a:t>
            </a:r>
          </a:p>
          <a:p>
            <a:pPr lvl="1"/>
            <a:r>
              <a:rPr lang="en-US" dirty="0" smtClean="0"/>
              <a:t>Designed for longer distance, larger scale</a:t>
            </a:r>
          </a:p>
          <a:p>
            <a:pPr lvl="1"/>
            <a:r>
              <a:rPr lang="en-US" dirty="0" smtClean="0"/>
              <a:t>InfiniBand is limited source (only </a:t>
            </a:r>
            <a:r>
              <a:rPr lang="en-US" dirty="0" err="1" smtClean="0"/>
              <a:t>Mellanox</a:t>
            </a:r>
            <a:r>
              <a:rPr lang="en-US" dirty="0" smtClean="0"/>
              <a:t> and Intel)</a:t>
            </a:r>
          </a:p>
          <a:p>
            <a:r>
              <a:rPr lang="en-US" dirty="0" err="1" smtClean="0"/>
              <a:t>QuickPath</a:t>
            </a:r>
            <a:r>
              <a:rPr lang="en-US" dirty="0" smtClean="0"/>
              <a:t> / </a:t>
            </a:r>
            <a:r>
              <a:rPr lang="en-US" dirty="0" err="1" smtClean="0"/>
              <a:t>HyperTransport</a:t>
            </a:r>
            <a:endParaRPr lang="en-US" dirty="0" smtClean="0"/>
          </a:p>
          <a:p>
            <a:pPr lvl="1"/>
            <a:r>
              <a:rPr lang="en-US" dirty="0" smtClean="0"/>
              <a:t>Cache coherent inter-processor link</a:t>
            </a:r>
          </a:p>
          <a:p>
            <a:pPr lvl="1"/>
            <a:r>
              <a:rPr lang="en-US" dirty="0" smtClean="0"/>
              <a:t>Short distance, tightly integrated in a single system</a:t>
            </a:r>
          </a:p>
          <a:p>
            <a:r>
              <a:rPr lang="en-US" dirty="0" err="1"/>
              <a:t>NUMAlink</a:t>
            </a:r>
            <a:r>
              <a:rPr lang="en-US" dirty="0"/>
              <a:t> / SCI (Scalable Coherent </a:t>
            </a:r>
            <a:r>
              <a:rPr lang="en-US" dirty="0" smtClean="0"/>
              <a:t>Interface)</a:t>
            </a:r>
            <a:endParaRPr lang="en-US" dirty="0"/>
          </a:p>
          <a:p>
            <a:pPr lvl="1"/>
            <a:r>
              <a:rPr lang="en-US" dirty="0" smtClean="0"/>
              <a:t>High-end shared memory supercomputer</a:t>
            </a:r>
          </a:p>
          <a:p>
            <a:r>
              <a:rPr lang="en-US" dirty="0" smtClean="0"/>
              <a:t>PCIe is more power-efficient</a:t>
            </a:r>
          </a:p>
          <a:p>
            <a:pPr lvl="1"/>
            <a:r>
              <a:rPr lang="en-US" dirty="0"/>
              <a:t>T</a:t>
            </a:r>
            <a:r>
              <a:rPr lang="en-US" dirty="0" smtClean="0"/>
              <a:t>ransceiver </a:t>
            </a:r>
            <a:r>
              <a:rPr lang="en-US" dirty="0"/>
              <a:t>is designed for short distance </a:t>
            </a:r>
            <a:r>
              <a:rPr lang="en-US" dirty="0" smtClean="0"/>
              <a:t>connectivity</a:t>
            </a:r>
          </a:p>
        </p:txBody>
      </p:sp>
    </p:spTree>
    <p:extLst>
      <p:ext uri="{BB962C8B-B14F-4D97-AF65-F5344CB8AC3E}">
        <p14:creationId xmlns:p14="http://schemas.microsoft.com/office/powerpoint/2010/main" val="1233204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a:xfrm>
            <a:off x="250825" y="908051"/>
            <a:ext cx="8785225" cy="5545138"/>
          </a:xfrm>
        </p:spPr>
        <p:txBody>
          <a:bodyPr/>
          <a:lstStyle/>
          <a:p>
            <a:r>
              <a:rPr lang="en-US" dirty="0" smtClean="0"/>
              <a:t>We design, implement, and evaluate a PCIe-based rack area network</a:t>
            </a:r>
          </a:p>
          <a:p>
            <a:pPr lvl="1"/>
            <a:r>
              <a:rPr lang="en-US" dirty="0"/>
              <a:t>PCIe-based global </a:t>
            </a:r>
            <a:r>
              <a:rPr lang="en-US" dirty="0">
                <a:solidFill>
                  <a:srgbClr val="FF0000"/>
                </a:solidFill>
              </a:rPr>
              <a:t>shared memory network</a:t>
            </a:r>
            <a:r>
              <a:rPr lang="en-US" dirty="0"/>
              <a:t> u</a:t>
            </a:r>
            <a:r>
              <a:rPr lang="en-US" dirty="0" smtClean="0"/>
              <a:t>sing </a:t>
            </a:r>
            <a:r>
              <a:rPr lang="en-US" dirty="0" smtClean="0">
                <a:solidFill>
                  <a:srgbClr val="FF0000"/>
                </a:solidFill>
              </a:rPr>
              <a:t>standard</a:t>
            </a:r>
            <a:r>
              <a:rPr lang="en-US" dirty="0" smtClean="0"/>
              <a:t> and </a:t>
            </a:r>
            <a:r>
              <a:rPr lang="en-US" dirty="0" smtClean="0">
                <a:solidFill>
                  <a:srgbClr val="FF0000"/>
                </a:solidFill>
              </a:rPr>
              <a:t>commodity</a:t>
            </a:r>
            <a:r>
              <a:rPr lang="en-US" dirty="0" smtClean="0"/>
              <a:t> building blocks</a:t>
            </a:r>
          </a:p>
          <a:p>
            <a:pPr lvl="1"/>
            <a:r>
              <a:rPr lang="en-US" dirty="0" smtClean="0"/>
              <a:t>Secure I/O device sharing with native performance</a:t>
            </a:r>
          </a:p>
          <a:p>
            <a:pPr lvl="1"/>
            <a:r>
              <a:rPr lang="en-US" dirty="0"/>
              <a:t>Hybrid </a:t>
            </a:r>
            <a:r>
              <a:rPr lang="en-US" dirty="0" smtClean="0"/>
              <a:t>TOR switch with inter-host communication</a:t>
            </a:r>
          </a:p>
          <a:p>
            <a:pPr lvl="1"/>
            <a:r>
              <a:rPr lang="en-US" dirty="0" smtClean="0"/>
              <a:t>High Availability control plane and data plane fail-over</a:t>
            </a:r>
          </a:p>
          <a:p>
            <a:pPr lvl="1"/>
            <a:r>
              <a:rPr lang="en-US" dirty="0" smtClean="0"/>
              <a:t>DID hypervisor: Low virtualization overhead</a:t>
            </a:r>
          </a:p>
        </p:txBody>
      </p:sp>
      <p:grpSp>
        <p:nvGrpSpPr>
          <p:cNvPr id="23" name="Group 22"/>
          <p:cNvGrpSpPr/>
          <p:nvPr/>
        </p:nvGrpSpPr>
        <p:grpSpPr>
          <a:xfrm>
            <a:off x="827088" y="4696554"/>
            <a:ext cx="7032836" cy="1589673"/>
            <a:chOff x="1157288" y="4760054"/>
            <a:chExt cx="7032836" cy="1589673"/>
          </a:xfrm>
        </p:grpSpPr>
        <p:grpSp>
          <p:nvGrpSpPr>
            <p:cNvPr id="4" name="Group 3"/>
            <p:cNvGrpSpPr/>
            <p:nvPr/>
          </p:nvGrpSpPr>
          <p:grpSpPr>
            <a:xfrm>
              <a:off x="1157288" y="4760054"/>
              <a:ext cx="7032836" cy="1589673"/>
              <a:chOff x="942975" y="4560888"/>
              <a:chExt cx="7032836" cy="1589673"/>
            </a:xfrm>
          </p:grpSpPr>
          <p:grpSp>
            <p:nvGrpSpPr>
              <p:cNvPr id="5" name="Group 4"/>
              <p:cNvGrpSpPr/>
              <p:nvPr/>
            </p:nvGrpSpPr>
            <p:grpSpPr>
              <a:xfrm>
                <a:off x="6500813" y="4894491"/>
                <a:ext cx="1474998" cy="1017945"/>
                <a:chOff x="6918325" y="4810125"/>
                <a:chExt cx="1474998" cy="1017945"/>
              </a:xfrm>
            </p:grpSpPr>
            <p:pic>
              <p:nvPicPr>
                <p:cNvPr id="2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18325" y="4810125"/>
                  <a:ext cx="1123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6"/>
                <p:cNvSpPr txBox="1">
                  <a:spLocks noChangeArrowheads="1"/>
                </p:cNvSpPr>
                <p:nvPr/>
              </p:nvSpPr>
              <p:spPr bwMode="auto">
                <a:xfrm>
                  <a:off x="7050088" y="5524500"/>
                  <a:ext cx="1343235" cy="30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a:defRPr sz="2400">
                      <a:solidFill>
                        <a:schemeClr val="tx1"/>
                      </a:solidFill>
                      <a:latin typeface="Times New Roman" charset="0"/>
                      <a:ea typeface="新細明體" charset="0"/>
                      <a:cs typeface="新細明體" charset="0"/>
                    </a:defRPr>
                  </a:lvl1pPr>
                  <a:lvl2pPr marL="742950" indent="-285750">
                    <a:defRPr sz="2400">
                      <a:solidFill>
                        <a:schemeClr val="tx1"/>
                      </a:solidFill>
                      <a:latin typeface="Times New Roman" charset="0"/>
                      <a:ea typeface="新細明體" charset="0"/>
                      <a:cs typeface="新細明體" charset="0"/>
                    </a:defRPr>
                  </a:lvl2pPr>
                  <a:lvl3pPr marL="1143000" indent="-228600">
                    <a:defRPr sz="2400">
                      <a:solidFill>
                        <a:schemeClr val="tx1"/>
                      </a:solidFill>
                      <a:latin typeface="Times New Roman" charset="0"/>
                      <a:ea typeface="新細明體" charset="0"/>
                      <a:cs typeface="新細明體" charset="0"/>
                    </a:defRPr>
                  </a:lvl3pPr>
                  <a:lvl4pPr marL="1600200" indent="-228600">
                    <a:defRPr sz="2400">
                      <a:solidFill>
                        <a:schemeClr val="tx1"/>
                      </a:solidFill>
                      <a:latin typeface="Times New Roman" charset="0"/>
                      <a:ea typeface="新細明體" charset="0"/>
                      <a:cs typeface="新細明體" charset="0"/>
                    </a:defRPr>
                  </a:lvl4pPr>
                  <a:lvl5pPr marL="2057400" indent="-228600">
                    <a:defRPr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9pPr>
                </a:lstStyle>
                <a:p>
                  <a:r>
                    <a:rPr lang="en-US" altLang="zh-TW" sz="1400" dirty="0" smtClean="0"/>
                    <a:t>Marlin Platform</a:t>
                  </a:r>
                  <a:endParaRPr lang="zh-TW" altLang="en-US" sz="1400" dirty="0"/>
                </a:p>
              </p:txBody>
            </p:sp>
          </p:grpSp>
          <p:grpSp>
            <p:nvGrpSpPr>
              <p:cNvPr id="6" name="Group 5"/>
              <p:cNvGrpSpPr/>
              <p:nvPr/>
            </p:nvGrpSpPr>
            <p:grpSpPr>
              <a:xfrm>
                <a:off x="942975" y="4560888"/>
                <a:ext cx="1357962" cy="1589445"/>
                <a:chOff x="1819275" y="4357688"/>
                <a:chExt cx="1357962" cy="1589445"/>
              </a:xfrm>
            </p:grpSpPr>
            <p:pic>
              <p:nvPicPr>
                <p:cNvPr id="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8488" y="4357688"/>
                  <a:ext cx="120491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字方塊 8"/>
                <p:cNvSpPr txBox="1">
                  <a:spLocks noChangeArrowheads="1"/>
                </p:cNvSpPr>
                <p:nvPr/>
              </p:nvSpPr>
              <p:spPr bwMode="auto">
                <a:xfrm>
                  <a:off x="1819275" y="5643563"/>
                  <a:ext cx="1357962" cy="30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a:defRPr sz="2400">
                      <a:solidFill>
                        <a:schemeClr val="tx1"/>
                      </a:solidFill>
                      <a:latin typeface="Times New Roman" charset="0"/>
                      <a:ea typeface="新細明體" charset="0"/>
                      <a:cs typeface="新細明體" charset="0"/>
                    </a:defRPr>
                  </a:lvl1pPr>
                  <a:lvl2pPr marL="742950" indent="-285750">
                    <a:defRPr sz="2400">
                      <a:solidFill>
                        <a:schemeClr val="tx1"/>
                      </a:solidFill>
                      <a:latin typeface="Times New Roman" charset="0"/>
                      <a:ea typeface="新細明體" charset="0"/>
                      <a:cs typeface="新細明體" charset="0"/>
                    </a:defRPr>
                  </a:lvl2pPr>
                  <a:lvl3pPr marL="1143000" indent="-228600">
                    <a:defRPr sz="2400">
                      <a:solidFill>
                        <a:schemeClr val="tx1"/>
                      </a:solidFill>
                      <a:latin typeface="Times New Roman" charset="0"/>
                      <a:ea typeface="新細明體" charset="0"/>
                      <a:cs typeface="新細明體" charset="0"/>
                    </a:defRPr>
                  </a:lvl3pPr>
                  <a:lvl4pPr marL="1600200" indent="-228600">
                    <a:defRPr sz="2400">
                      <a:solidFill>
                        <a:schemeClr val="tx1"/>
                      </a:solidFill>
                      <a:latin typeface="Times New Roman" charset="0"/>
                      <a:ea typeface="新細明體" charset="0"/>
                      <a:cs typeface="新細明體" charset="0"/>
                    </a:defRPr>
                  </a:lvl4pPr>
                  <a:lvl5pPr marL="2057400" indent="-228600">
                    <a:defRPr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9pPr>
                </a:lstStyle>
                <a:p>
                  <a:r>
                    <a:rPr lang="en-US" altLang="zh-TW" sz="1400" dirty="0"/>
                    <a:t>Processor </a:t>
                  </a:r>
                  <a:r>
                    <a:rPr lang="en-US" altLang="zh-TW" sz="1400" dirty="0" smtClean="0"/>
                    <a:t>Board</a:t>
                  </a:r>
                  <a:endParaRPr lang="zh-TW" altLang="en-US" sz="1400" dirty="0"/>
                </a:p>
              </p:txBody>
            </p:sp>
          </p:grpSp>
          <p:grpSp>
            <p:nvGrpSpPr>
              <p:cNvPr id="7" name="Group 6"/>
              <p:cNvGrpSpPr/>
              <p:nvPr/>
            </p:nvGrpSpPr>
            <p:grpSpPr>
              <a:xfrm>
                <a:off x="2679700" y="4632553"/>
                <a:ext cx="1542583" cy="1518008"/>
                <a:chOff x="3124200" y="4429125"/>
                <a:chExt cx="1542583" cy="1518008"/>
              </a:xfrm>
            </p:grpSpPr>
            <p:pic>
              <p:nvPicPr>
                <p:cNvPr id="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2788" y="4429125"/>
                  <a:ext cx="1117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0"/>
                <p:cNvSpPr txBox="1">
                  <a:spLocks noChangeArrowheads="1"/>
                </p:cNvSpPr>
                <p:nvPr/>
              </p:nvSpPr>
              <p:spPr bwMode="auto">
                <a:xfrm>
                  <a:off x="3124200" y="5643563"/>
                  <a:ext cx="1542583" cy="30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a:defRPr sz="2400">
                      <a:solidFill>
                        <a:schemeClr val="tx1"/>
                      </a:solidFill>
                      <a:latin typeface="Times New Roman" charset="0"/>
                      <a:ea typeface="新細明體" charset="0"/>
                      <a:cs typeface="新細明體" charset="0"/>
                    </a:defRPr>
                  </a:lvl1pPr>
                  <a:lvl2pPr marL="742950" indent="-285750">
                    <a:defRPr sz="2400">
                      <a:solidFill>
                        <a:schemeClr val="tx1"/>
                      </a:solidFill>
                      <a:latin typeface="Times New Roman" charset="0"/>
                      <a:ea typeface="新細明體" charset="0"/>
                      <a:cs typeface="新細明體" charset="0"/>
                    </a:defRPr>
                  </a:lvl2pPr>
                  <a:lvl3pPr marL="1143000" indent="-228600">
                    <a:defRPr sz="2400">
                      <a:solidFill>
                        <a:schemeClr val="tx1"/>
                      </a:solidFill>
                      <a:latin typeface="Times New Roman" charset="0"/>
                      <a:ea typeface="新細明體" charset="0"/>
                      <a:cs typeface="新細明體" charset="0"/>
                    </a:defRPr>
                  </a:lvl3pPr>
                  <a:lvl4pPr marL="1600200" indent="-228600">
                    <a:defRPr sz="2400">
                      <a:solidFill>
                        <a:schemeClr val="tx1"/>
                      </a:solidFill>
                      <a:latin typeface="Times New Roman" charset="0"/>
                      <a:ea typeface="新細明體" charset="0"/>
                      <a:cs typeface="新細明體" charset="0"/>
                    </a:defRPr>
                  </a:lvl4pPr>
                  <a:lvl5pPr marL="2057400" indent="-228600">
                    <a:defRPr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9pPr>
                </a:lstStyle>
                <a:p>
                  <a:r>
                    <a:rPr lang="en-US" altLang="zh-TW" sz="1400" dirty="0"/>
                    <a:t>PCIe Switch Blade</a:t>
                  </a:r>
                  <a:endParaRPr lang="zh-TW" altLang="en-US" sz="1400" dirty="0"/>
                </a:p>
              </p:txBody>
            </p:sp>
          </p:grpSp>
          <p:grpSp>
            <p:nvGrpSpPr>
              <p:cNvPr id="8" name="Group 7"/>
              <p:cNvGrpSpPr/>
              <p:nvPr/>
            </p:nvGrpSpPr>
            <p:grpSpPr>
              <a:xfrm>
                <a:off x="4428677" y="4759795"/>
                <a:ext cx="1605540" cy="1381127"/>
                <a:chOff x="4492177" y="4759795"/>
                <a:chExt cx="1605540" cy="1381127"/>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3620" y="5238750"/>
                  <a:ext cx="581844" cy="57150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2177" y="4759795"/>
                  <a:ext cx="1003287" cy="695612"/>
                </a:xfrm>
                <a:prstGeom prst="rect">
                  <a:avLst/>
                </a:prstGeom>
              </p:spPr>
            </p:pic>
            <p:pic>
              <p:nvPicPr>
                <p:cNvPr id="14" name="Picture 13" descr="nic.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98806">
                  <a:off x="5331212" y="5158232"/>
                  <a:ext cx="734904" cy="426269"/>
                </a:xfrm>
                <a:prstGeom prst="rect">
                  <a:avLst/>
                </a:prstGeom>
              </p:spPr>
            </p:pic>
            <p:sp>
              <p:nvSpPr>
                <p:cNvPr id="15" name="文字方塊 10"/>
                <p:cNvSpPr txBox="1">
                  <a:spLocks noChangeArrowheads="1"/>
                </p:cNvSpPr>
                <p:nvPr/>
              </p:nvSpPr>
              <p:spPr bwMode="auto">
                <a:xfrm>
                  <a:off x="4754745" y="5837352"/>
                  <a:ext cx="1342972" cy="30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a:defRPr sz="2400">
                      <a:solidFill>
                        <a:schemeClr val="tx1"/>
                      </a:solidFill>
                      <a:latin typeface="Times New Roman" charset="0"/>
                      <a:ea typeface="新細明體" charset="0"/>
                      <a:cs typeface="新細明體" charset="0"/>
                    </a:defRPr>
                  </a:lvl1pPr>
                  <a:lvl2pPr marL="742950" indent="-285750">
                    <a:defRPr sz="2400">
                      <a:solidFill>
                        <a:schemeClr val="tx1"/>
                      </a:solidFill>
                      <a:latin typeface="Times New Roman" charset="0"/>
                      <a:ea typeface="新細明體" charset="0"/>
                      <a:cs typeface="新細明體" charset="0"/>
                    </a:defRPr>
                  </a:lvl2pPr>
                  <a:lvl3pPr marL="1143000" indent="-228600">
                    <a:defRPr sz="2400">
                      <a:solidFill>
                        <a:schemeClr val="tx1"/>
                      </a:solidFill>
                      <a:latin typeface="Times New Roman" charset="0"/>
                      <a:ea typeface="新細明體" charset="0"/>
                      <a:cs typeface="新細明體" charset="0"/>
                    </a:defRPr>
                  </a:lvl3pPr>
                  <a:lvl4pPr marL="1600200" indent="-228600">
                    <a:defRPr sz="2400">
                      <a:solidFill>
                        <a:schemeClr val="tx1"/>
                      </a:solidFill>
                      <a:latin typeface="Times New Roman" charset="0"/>
                      <a:ea typeface="新細明體" charset="0"/>
                      <a:cs typeface="新細明體" charset="0"/>
                    </a:defRPr>
                  </a:lvl4pPr>
                  <a:lvl5pPr marL="2057400" indent="-228600">
                    <a:defRPr sz="2400">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sz="2400">
                      <a:solidFill>
                        <a:schemeClr val="tx1"/>
                      </a:solidFill>
                      <a:latin typeface="Times New Roman" charset="0"/>
                      <a:ea typeface="新細明體" charset="0"/>
                      <a:cs typeface="新細明體" charset="0"/>
                    </a:defRPr>
                  </a:lvl9pPr>
                </a:lstStyle>
                <a:p>
                  <a:r>
                    <a:rPr lang="en-US" altLang="zh-TW" sz="1400" dirty="0" smtClean="0"/>
                    <a:t>I/O Device Pool</a:t>
                  </a:r>
                  <a:endParaRPr lang="zh-TW" altLang="en-US" sz="1400" dirty="0"/>
                </a:p>
              </p:txBody>
            </p:sp>
          </p:grpSp>
          <p:sp>
            <p:nvSpPr>
              <p:cNvPr id="9" name="Plus 8"/>
              <p:cNvSpPr/>
              <p:nvPr/>
            </p:nvSpPr>
            <p:spPr bwMode="auto">
              <a:xfrm>
                <a:off x="2236788" y="5200878"/>
                <a:ext cx="419100" cy="407988"/>
              </a:xfrm>
              <a:prstGeom prst="mathPlus">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sp>
            <p:nvSpPr>
              <p:cNvPr id="10" name="Plus 9"/>
              <p:cNvSpPr/>
              <p:nvPr/>
            </p:nvSpPr>
            <p:spPr bwMode="auto">
              <a:xfrm>
                <a:off x="4012733" y="5234745"/>
                <a:ext cx="419100" cy="407988"/>
              </a:xfrm>
              <a:prstGeom prst="mathPlus">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grpSp>
        <p:sp>
          <p:nvSpPr>
            <p:cNvPr id="22" name="Equal 21"/>
            <p:cNvSpPr/>
            <p:nvPr/>
          </p:nvSpPr>
          <p:spPr bwMode="auto">
            <a:xfrm>
              <a:off x="6311900" y="5479511"/>
              <a:ext cx="381000" cy="306387"/>
            </a:xfrm>
            <a:prstGeom prst="mathEqual">
              <a:avLst/>
            </a:prstGeom>
            <a:solidFill>
              <a:srgbClr val="CCFFCC"/>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1" u="none" strike="noStrike" cap="none" normalizeH="0" baseline="0" smtClean="0">
                <a:ln>
                  <a:noFill/>
                </a:ln>
                <a:solidFill>
                  <a:schemeClr val="tx1"/>
                </a:solidFill>
                <a:effectLst/>
                <a:latin typeface="Calibri" pitchFamily="34" charset="0"/>
                <a:ea typeface="華康粗黑體" pitchFamily="49" charset="-120"/>
              </a:endParaRPr>
            </a:p>
          </p:txBody>
        </p:sp>
      </p:grpSp>
    </p:spTree>
    <p:extLst>
      <p:ext uri="{BB962C8B-B14F-4D97-AF65-F5344CB8AC3E}">
        <p14:creationId xmlns:p14="http://schemas.microsoft.com/office/powerpoint/2010/main" val="42819154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Works/Publications</a:t>
            </a:r>
            <a:endParaRPr lang="en-US" dirty="0"/>
          </a:p>
        </p:txBody>
      </p:sp>
      <p:sp>
        <p:nvSpPr>
          <p:cNvPr id="5" name="Content Placeholder 4"/>
          <p:cNvSpPr>
            <a:spLocks noGrp="1"/>
          </p:cNvSpPr>
          <p:nvPr>
            <p:ph idx="1"/>
          </p:nvPr>
        </p:nvSpPr>
        <p:spPr/>
        <p:txBody>
          <a:bodyPr/>
          <a:lstStyle/>
          <a:p>
            <a:pPr>
              <a:lnSpc>
                <a:spcPct val="80000"/>
              </a:lnSpc>
            </a:pPr>
            <a:r>
              <a:rPr lang="en-US" dirty="0" smtClean="0"/>
              <a:t>SDN</a:t>
            </a:r>
          </a:p>
          <a:p>
            <a:pPr lvl="1">
              <a:lnSpc>
                <a:spcPct val="80000"/>
              </a:lnSpc>
            </a:pPr>
            <a:r>
              <a:rPr lang="en-US" b="1" i="1" dirty="0"/>
              <a:t>Peregrine: An All-Layer-2 Container Computer Network, </a:t>
            </a:r>
            <a:r>
              <a:rPr lang="en-US" i="1" dirty="0"/>
              <a:t>CLOUD’12</a:t>
            </a:r>
          </a:p>
          <a:p>
            <a:pPr lvl="1">
              <a:lnSpc>
                <a:spcPct val="80000"/>
              </a:lnSpc>
            </a:pPr>
            <a:r>
              <a:rPr lang="en-US" b="1" i="1" dirty="0" smtClean="0"/>
              <a:t>SIMPLE</a:t>
            </a:r>
            <a:r>
              <a:rPr lang="en-US" b="1" i="1" dirty="0"/>
              <a:t>-</a:t>
            </a:r>
            <a:r>
              <a:rPr lang="en-US" b="1" i="1" dirty="0" err="1"/>
              <a:t>fying</a:t>
            </a:r>
            <a:r>
              <a:rPr lang="en-US" b="1" i="1" dirty="0"/>
              <a:t> </a:t>
            </a:r>
            <a:r>
              <a:rPr lang="en-US" b="1" i="1" dirty="0" err="1"/>
              <a:t>Middlebox</a:t>
            </a:r>
            <a:r>
              <a:rPr lang="en-US" b="1" i="1" dirty="0"/>
              <a:t> Policy Enforcement Using </a:t>
            </a:r>
            <a:r>
              <a:rPr lang="en-US" b="1" i="1" dirty="0" smtClean="0"/>
              <a:t>SDN, </a:t>
            </a:r>
            <a:r>
              <a:rPr lang="en-US" i="1" dirty="0" smtClean="0"/>
              <a:t>SIGCOMM’13</a:t>
            </a:r>
          </a:p>
          <a:p>
            <a:pPr lvl="1">
              <a:lnSpc>
                <a:spcPct val="80000"/>
              </a:lnSpc>
            </a:pPr>
            <a:r>
              <a:rPr lang="en-US" b="1" i="1" dirty="0"/>
              <a:t>In-Band Control for </a:t>
            </a:r>
            <a:r>
              <a:rPr lang="en-US" b="1" i="1" dirty="0" smtClean="0"/>
              <a:t>an Ethernet-Based </a:t>
            </a:r>
            <a:r>
              <a:rPr lang="en-US" b="1" i="1" dirty="0"/>
              <a:t>Software-Defined </a:t>
            </a:r>
            <a:r>
              <a:rPr lang="en-US" b="1" i="1" dirty="0" smtClean="0"/>
              <a:t>Network, </a:t>
            </a:r>
            <a:r>
              <a:rPr lang="en-US" i="1" dirty="0" smtClean="0"/>
              <a:t>SYSTOR’14</a:t>
            </a:r>
          </a:p>
          <a:p>
            <a:pPr lvl="1">
              <a:lnSpc>
                <a:spcPct val="80000"/>
              </a:lnSpc>
            </a:pPr>
            <a:endParaRPr lang="en-US" i="1" dirty="0" smtClean="0"/>
          </a:p>
          <a:p>
            <a:pPr>
              <a:lnSpc>
                <a:spcPct val="80000"/>
              </a:lnSpc>
            </a:pPr>
            <a:r>
              <a:rPr lang="en-US" dirty="0" smtClean="0"/>
              <a:t>Rack Area Networking</a:t>
            </a:r>
          </a:p>
          <a:p>
            <a:pPr lvl="1">
              <a:lnSpc>
                <a:spcPct val="80000"/>
              </a:lnSpc>
            </a:pPr>
            <a:r>
              <a:rPr lang="en-US" b="1" i="1" dirty="0"/>
              <a:t>Secure I/O Device Sharing among Virtual Machines on Multiple </a:t>
            </a:r>
            <a:r>
              <a:rPr lang="en-US" b="1" i="1" dirty="0" smtClean="0"/>
              <a:t>Host, </a:t>
            </a:r>
            <a:r>
              <a:rPr lang="en-US" i="1" dirty="0" smtClean="0"/>
              <a:t>ISCA’13</a:t>
            </a:r>
          </a:p>
          <a:p>
            <a:pPr lvl="1">
              <a:lnSpc>
                <a:spcPct val="80000"/>
              </a:lnSpc>
            </a:pPr>
            <a:r>
              <a:rPr lang="en-US" b="1" i="1" dirty="0"/>
              <a:t>Software-Defined Memory-Based Rack Area </a:t>
            </a:r>
            <a:r>
              <a:rPr lang="en-US" b="1" i="1" dirty="0" smtClean="0"/>
              <a:t>Networking, </a:t>
            </a:r>
            <a:r>
              <a:rPr lang="en-US" i="1" dirty="0"/>
              <a:t>u</a:t>
            </a:r>
            <a:r>
              <a:rPr lang="en-US" i="1" dirty="0" smtClean="0"/>
              <a:t>nder submission to ANCS’14</a:t>
            </a:r>
          </a:p>
          <a:p>
            <a:pPr lvl="1">
              <a:lnSpc>
                <a:spcPct val="80000"/>
              </a:lnSpc>
            </a:pPr>
            <a:r>
              <a:rPr lang="en-US" b="1" i="1" dirty="0" smtClean="0"/>
              <a:t>A Comprehensive Implementation of Direct Interrupt, </a:t>
            </a:r>
          </a:p>
          <a:p>
            <a:pPr marL="628650" lvl="1" indent="0">
              <a:lnSpc>
                <a:spcPct val="80000"/>
              </a:lnSpc>
              <a:buNone/>
            </a:pPr>
            <a:r>
              <a:rPr lang="en-US" b="1" i="1" dirty="0"/>
              <a:t> </a:t>
            </a:r>
            <a:r>
              <a:rPr lang="en-US" b="1" i="1" dirty="0" smtClean="0"/>
              <a:t>   </a:t>
            </a:r>
            <a:r>
              <a:rPr lang="en-US" i="1" dirty="0" smtClean="0"/>
              <a:t>under submission to ASPLOS’14</a:t>
            </a:r>
            <a:endParaRPr lang="en-US" i="1" dirty="0"/>
          </a:p>
          <a:p>
            <a:pPr lvl="1"/>
            <a:endParaRPr lang="en-US" i="1" dirty="0" smtClean="0"/>
          </a:p>
          <a:p>
            <a:pPr lvl="1"/>
            <a:endParaRPr lang="en-US" i="1" dirty="0"/>
          </a:p>
        </p:txBody>
      </p:sp>
    </p:spTree>
    <p:extLst>
      <p:ext uri="{BB962C8B-B14F-4D97-AF65-F5344CB8AC3E}">
        <p14:creationId xmlns:p14="http://schemas.microsoft.com/office/powerpoint/2010/main" val="36313981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a:t>
            </a:r>
            <a:endParaRPr lang="en-US" dirty="0"/>
          </a:p>
        </p:txBody>
      </p:sp>
      <p:sp>
        <p:nvSpPr>
          <p:cNvPr id="5" name="Text Placeholder 4"/>
          <p:cNvSpPr>
            <a:spLocks noGrp="1"/>
          </p:cNvSpPr>
          <p:nvPr>
            <p:ph type="body" idx="1"/>
          </p:nvPr>
        </p:nvSpPr>
        <p:spPr/>
        <p:txBody>
          <a:bodyPr/>
          <a:lstStyle/>
          <a:p>
            <a:r>
              <a:rPr lang="en-US" dirty="0" smtClean="0"/>
              <a:t>Question?</a:t>
            </a:r>
            <a:endParaRPr lang="en-US" dirty="0"/>
          </a:p>
        </p:txBody>
      </p:sp>
      <p:pic>
        <p:nvPicPr>
          <p:cNvPr id="7" name="Picture 6" descr="logo_neu.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1150" y="5825302"/>
            <a:ext cx="2921000" cy="673100"/>
          </a:xfrm>
          <a:prstGeom prst="rect">
            <a:avLst/>
          </a:prstGeom>
        </p:spPr>
      </p:pic>
      <p:pic>
        <p:nvPicPr>
          <p:cNvPr id="8" name="Picture 7" descr="Screen shot 2013-06-20 at 9.02.44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266" y="5731726"/>
            <a:ext cx="1391381" cy="932949"/>
          </a:xfrm>
          <a:prstGeom prst="rect">
            <a:avLst/>
          </a:prstGeom>
        </p:spPr>
      </p:pic>
      <p:cxnSp>
        <p:nvCxnSpPr>
          <p:cNvPr id="9" name="Straight Connector 8"/>
          <p:cNvCxnSpPr/>
          <p:nvPr/>
        </p:nvCxnSpPr>
        <p:spPr>
          <a:xfrm>
            <a:off x="1540927" y="5621873"/>
            <a:ext cx="6542505"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Screen shot 2014-05-14 at 5.22.56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3000" y="1954213"/>
            <a:ext cx="2133600" cy="1905000"/>
          </a:xfrm>
          <a:prstGeom prst="rect">
            <a:avLst/>
          </a:prstGeom>
        </p:spPr>
      </p:pic>
      <p:pic>
        <p:nvPicPr>
          <p:cNvPr id="11" name="Picture 10" descr="Screen shot 2014-05-14 at 5.23.46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89697" y="2017713"/>
            <a:ext cx="2082800" cy="1714500"/>
          </a:xfrm>
          <a:prstGeom prst="rect">
            <a:avLst/>
          </a:prstGeom>
        </p:spPr>
      </p:pic>
      <p:sp>
        <p:nvSpPr>
          <p:cNvPr id="12" name="Text Placeholder 4"/>
          <p:cNvSpPr txBox="1">
            <a:spLocks/>
          </p:cNvSpPr>
          <p:nvPr/>
        </p:nvSpPr>
        <p:spPr bwMode="blackWhite">
          <a:xfrm>
            <a:off x="2944813" y="644526"/>
            <a:ext cx="4721384"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marL="0" indent="0" algn="l" rtl="0" eaLnBrk="1" fontAlgn="base" hangingPunct="1">
              <a:spcBef>
                <a:spcPct val="10000"/>
              </a:spcBef>
              <a:spcAft>
                <a:spcPct val="10000"/>
              </a:spcAft>
              <a:buClr>
                <a:schemeClr val="tx2"/>
              </a:buClr>
              <a:buSzPct val="80000"/>
              <a:buFont typeface="Wingdings" charset="0"/>
              <a:buNone/>
              <a:defRPr sz="2000">
                <a:solidFill>
                  <a:schemeClr val="tx1"/>
                </a:solidFill>
                <a:latin typeface="Corbel" pitchFamily="34" charset="0"/>
                <a:ea typeface="+mn-ea"/>
                <a:cs typeface="華康粗黑體" charset="0"/>
              </a:defRPr>
            </a:lvl1pPr>
            <a:lvl2pPr marL="457200" indent="0" algn="l" rtl="0" eaLnBrk="1" fontAlgn="base" hangingPunct="1">
              <a:spcBef>
                <a:spcPct val="10000"/>
              </a:spcBef>
              <a:spcAft>
                <a:spcPct val="10000"/>
              </a:spcAft>
              <a:buClr>
                <a:schemeClr val="tx1"/>
              </a:buClr>
              <a:buSzPct val="70000"/>
              <a:buNone/>
              <a:defRPr sz="1800">
                <a:solidFill>
                  <a:schemeClr val="tx1"/>
                </a:solidFill>
                <a:latin typeface="Corbel" pitchFamily="34" charset="0"/>
                <a:ea typeface="+mn-ea"/>
                <a:cs typeface="華康粗黑體" charset="0"/>
              </a:defRPr>
            </a:lvl2pPr>
            <a:lvl3pPr marL="914400" indent="0" algn="l" rtl="0" eaLnBrk="1" fontAlgn="base" hangingPunct="1">
              <a:spcBef>
                <a:spcPct val="10000"/>
              </a:spcBef>
              <a:spcAft>
                <a:spcPct val="10000"/>
              </a:spcAft>
              <a:buClr>
                <a:schemeClr val="tx1"/>
              </a:buClr>
              <a:buSzPct val="75000"/>
              <a:buFont typeface="Wingdings" charset="0"/>
              <a:buNone/>
              <a:defRPr sz="1600">
                <a:solidFill>
                  <a:schemeClr val="tx1"/>
                </a:solidFill>
                <a:latin typeface="Corbel" pitchFamily="34" charset="0"/>
                <a:ea typeface="+mn-ea"/>
                <a:cs typeface="華康粗黑體" charset="0"/>
              </a:defRPr>
            </a:lvl3pPr>
            <a:lvl4pPr marL="1371600" indent="0" algn="l" rtl="0" eaLnBrk="1" fontAlgn="base" hangingPunct="1">
              <a:spcBef>
                <a:spcPct val="10000"/>
              </a:spcBef>
              <a:spcAft>
                <a:spcPct val="10000"/>
              </a:spcAft>
              <a:buClr>
                <a:schemeClr val="tx1"/>
              </a:buClr>
              <a:buSzPct val="75000"/>
              <a:buNone/>
              <a:defRPr sz="1400">
                <a:solidFill>
                  <a:schemeClr val="tx1"/>
                </a:solidFill>
                <a:latin typeface="Corbel" pitchFamily="34" charset="0"/>
                <a:ea typeface="+mn-ea"/>
                <a:cs typeface="華康粗黑體" charset="0"/>
              </a:defRPr>
            </a:lvl4pPr>
            <a:lvl5pPr marL="1828800" indent="0" algn="l" rtl="0" eaLnBrk="1" fontAlgn="base" hangingPunct="1">
              <a:spcBef>
                <a:spcPct val="10000"/>
              </a:spcBef>
              <a:spcAft>
                <a:spcPct val="10000"/>
              </a:spcAft>
              <a:buClr>
                <a:schemeClr val="tx1"/>
              </a:buClr>
              <a:buSzPct val="75000"/>
              <a:buNone/>
              <a:defRPr sz="1400">
                <a:solidFill>
                  <a:schemeClr val="tx1"/>
                </a:solidFill>
                <a:latin typeface="Corbel" pitchFamily="34" charset="0"/>
                <a:ea typeface="+mn-ea"/>
                <a:cs typeface="華康粗黑體" charset="0"/>
              </a:defRPr>
            </a:lvl5pPr>
            <a:lvl6pPr marL="2286000" indent="0" algn="l" rtl="0" eaLnBrk="1" fontAlgn="base" hangingPunct="1">
              <a:lnSpc>
                <a:spcPct val="120000"/>
              </a:lnSpc>
              <a:spcBef>
                <a:spcPct val="10000"/>
              </a:spcBef>
              <a:spcAft>
                <a:spcPct val="10000"/>
              </a:spcAft>
              <a:buClr>
                <a:schemeClr val="tx1"/>
              </a:buClr>
              <a:buSzPct val="75000"/>
              <a:buNone/>
              <a:defRPr sz="1400">
                <a:solidFill>
                  <a:schemeClr val="tx1"/>
                </a:solidFill>
                <a:latin typeface="+mn-lt"/>
                <a:ea typeface="+mn-ea"/>
              </a:defRPr>
            </a:lvl6pPr>
            <a:lvl7pPr marL="2743200" indent="0" algn="l" rtl="0" eaLnBrk="1" fontAlgn="base" hangingPunct="1">
              <a:lnSpc>
                <a:spcPct val="120000"/>
              </a:lnSpc>
              <a:spcBef>
                <a:spcPct val="10000"/>
              </a:spcBef>
              <a:spcAft>
                <a:spcPct val="10000"/>
              </a:spcAft>
              <a:buClr>
                <a:schemeClr val="tx1"/>
              </a:buClr>
              <a:buSzPct val="75000"/>
              <a:buNone/>
              <a:defRPr sz="1400">
                <a:solidFill>
                  <a:schemeClr val="tx1"/>
                </a:solidFill>
                <a:latin typeface="+mn-lt"/>
                <a:ea typeface="+mn-ea"/>
              </a:defRPr>
            </a:lvl7pPr>
            <a:lvl8pPr marL="3200400" indent="0" algn="l" rtl="0" eaLnBrk="1" fontAlgn="base" hangingPunct="1">
              <a:lnSpc>
                <a:spcPct val="120000"/>
              </a:lnSpc>
              <a:spcBef>
                <a:spcPct val="10000"/>
              </a:spcBef>
              <a:spcAft>
                <a:spcPct val="10000"/>
              </a:spcAft>
              <a:buClr>
                <a:schemeClr val="tx1"/>
              </a:buClr>
              <a:buSzPct val="75000"/>
              <a:buNone/>
              <a:defRPr sz="1400">
                <a:solidFill>
                  <a:schemeClr val="tx1"/>
                </a:solidFill>
                <a:latin typeface="+mn-lt"/>
                <a:ea typeface="+mn-ea"/>
              </a:defRPr>
            </a:lvl8pPr>
            <a:lvl9pPr marL="3657600" indent="0" algn="l" rtl="0" eaLnBrk="1" fontAlgn="base" hangingPunct="1">
              <a:lnSpc>
                <a:spcPct val="120000"/>
              </a:lnSpc>
              <a:spcBef>
                <a:spcPct val="10000"/>
              </a:spcBef>
              <a:spcAft>
                <a:spcPct val="10000"/>
              </a:spcAft>
              <a:buClr>
                <a:schemeClr val="tx1"/>
              </a:buClr>
              <a:buSzPct val="75000"/>
              <a:buNone/>
              <a:defRPr sz="1400">
                <a:solidFill>
                  <a:schemeClr val="tx1"/>
                </a:solidFill>
                <a:latin typeface="+mn-lt"/>
                <a:ea typeface="+mn-ea"/>
              </a:defRPr>
            </a:lvl9pPr>
          </a:lstStyle>
          <a:p>
            <a:r>
              <a:rPr lang="en-US" dirty="0"/>
              <a:t>D</a:t>
            </a:r>
            <a:r>
              <a:rPr lang="en-US" dirty="0" smtClean="0"/>
              <a:t>islike?                                         Like?</a:t>
            </a:r>
            <a:endParaRPr lang="en-US" dirty="0"/>
          </a:p>
        </p:txBody>
      </p:sp>
    </p:spTree>
    <p:extLst>
      <p:ext uri="{BB962C8B-B14F-4D97-AF65-F5344CB8AC3E}">
        <p14:creationId xmlns:p14="http://schemas.microsoft.com/office/powerpoint/2010/main" val="2957772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PCI Express</a:t>
            </a:r>
            <a:endParaRPr lang="en-US" dirty="0"/>
          </a:p>
        </p:txBody>
      </p:sp>
      <p:sp>
        <p:nvSpPr>
          <p:cNvPr id="5" name="Content Placeholder 4"/>
          <p:cNvSpPr>
            <a:spLocks noGrp="1"/>
          </p:cNvSpPr>
          <p:nvPr>
            <p:ph idx="1"/>
          </p:nvPr>
        </p:nvSpPr>
        <p:spPr/>
        <p:txBody>
          <a:bodyPr/>
          <a:lstStyle/>
          <a:p>
            <a:r>
              <a:rPr lang="en-US" dirty="0"/>
              <a:t>PCI Express is a promising candidate </a:t>
            </a:r>
            <a:endParaRPr lang="en-US" dirty="0" smtClean="0"/>
          </a:p>
          <a:p>
            <a:pPr lvl="1"/>
            <a:r>
              <a:rPr lang="en-US" dirty="0" smtClean="0"/>
              <a:t>Gen3 </a:t>
            </a:r>
            <a:r>
              <a:rPr lang="en-US" dirty="0"/>
              <a:t>x </a:t>
            </a:r>
            <a:r>
              <a:rPr lang="en-US" dirty="0" smtClean="0"/>
              <a:t>16 lane = 128Gbps</a:t>
            </a:r>
            <a:r>
              <a:rPr lang="en-US" dirty="0"/>
              <a:t> </a:t>
            </a:r>
            <a:r>
              <a:rPr lang="en-US" dirty="0" smtClean="0"/>
              <a:t>with low latency (150ns per hop) </a:t>
            </a:r>
            <a:endParaRPr lang="en-US" dirty="0"/>
          </a:p>
          <a:p>
            <a:pPr lvl="1"/>
            <a:r>
              <a:rPr lang="en-US" dirty="0"/>
              <a:t>New hybrid top-of-rack (TOR) switch consists of </a:t>
            </a:r>
            <a:r>
              <a:rPr lang="en-US" dirty="0" err="1"/>
              <a:t>PCIe</a:t>
            </a:r>
            <a:r>
              <a:rPr lang="en-US" dirty="0"/>
              <a:t> ports and Ethernet </a:t>
            </a:r>
            <a:r>
              <a:rPr lang="en-US" dirty="0" smtClean="0"/>
              <a:t>ports</a:t>
            </a:r>
          </a:p>
          <a:p>
            <a:r>
              <a:rPr lang="en-US" dirty="0" smtClean="0"/>
              <a:t>Universal interface for I/O Devices </a:t>
            </a:r>
          </a:p>
          <a:p>
            <a:pPr lvl="1"/>
            <a:r>
              <a:rPr lang="en-US" dirty="0" smtClean="0"/>
              <a:t>Network , storage, graphic cards, etc. </a:t>
            </a:r>
          </a:p>
          <a:p>
            <a:pPr lvl="1"/>
            <a:r>
              <a:rPr lang="en-US" dirty="0" smtClean="0"/>
              <a:t>Native support for I/O device sharing</a:t>
            </a:r>
          </a:p>
          <a:p>
            <a:r>
              <a:rPr lang="en-US" dirty="0" smtClean="0"/>
              <a:t>I/O Virtualization</a:t>
            </a:r>
          </a:p>
          <a:p>
            <a:pPr lvl="1"/>
            <a:r>
              <a:rPr lang="en-US" dirty="0" smtClean="0"/>
              <a:t>SR-IOV enables direct I/O device access from VM</a:t>
            </a:r>
          </a:p>
          <a:p>
            <a:pPr lvl="1"/>
            <a:r>
              <a:rPr lang="en-US" dirty="0" smtClean="0"/>
              <a:t>Multi-Root I/O Virtualization (MRIOV) </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9700" y="188913"/>
            <a:ext cx="2139950" cy="914829"/>
          </a:xfrm>
          <a:prstGeom prst="rect">
            <a:avLst/>
          </a:prstGeom>
        </p:spPr>
      </p:pic>
    </p:spTree>
    <p:extLst>
      <p:ext uri="{BB962C8B-B14F-4D97-AF65-F5344CB8AC3E}">
        <p14:creationId xmlns:p14="http://schemas.microsoft.com/office/powerpoint/2010/main" val="3120351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PCIe Practical Issues</a:t>
            </a:r>
            <a:endParaRPr lang="en-US" dirty="0"/>
          </a:p>
        </p:txBody>
      </p:sp>
      <p:sp>
        <p:nvSpPr>
          <p:cNvPr id="5" name="Content Placeholder 4"/>
          <p:cNvSpPr>
            <a:spLocks noGrp="1"/>
          </p:cNvSpPr>
          <p:nvPr>
            <p:ph idx="1"/>
          </p:nvPr>
        </p:nvSpPr>
        <p:spPr/>
        <p:txBody>
          <a:bodyPr/>
          <a:lstStyle/>
          <a:p>
            <a:r>
              <a:rPr lang="en-US" dirty="0" smtClean="0"/>
              <a:t>Signal Integrity</a:t>
            </a:r>
          </a:p>
          <a:p>
            <a:pPr lvl="1"/>
            <a:r>
              <a:rPr lang="en-US" dirty="0"/>
              <a:t>High speed signals can deteriorate to </a:t>
            </a:r>
            <a:r>
              <a:rPr lang="en-US" dirty="0" smtClean="0"/>
              <a:t>unacceptable </a:t>
            </a:r>
            <a:r>
              <a:rPr lang="en-US" dirty="0"/>
              <a:t>levels</a:t>
            </a:r>
            <a:r>
              <a:rPr lang="en-US" dirty="0" smtClean="0"/>
              <a:t> </a:t>
            </a:r>
          </a:p>
          <a:p>
            <a:pPr lvl="1"/>
            <a:r>
              <a:rPr lang="en-US" dirty="0" smtClean="0"/>
              <a:t>Around 10 meters </a:t>
            </a:r>
          </a:p>
          <a:p>
            <a:r>
              <a:rPr lang="en-US" dirty="0" err="1" smtClean="0"/>
              <a:t>Retimers</a:t>
            </a:r>
            <a:r>
              <a:rPr lang="en-US" dirty="0" smtClean="0"/>
              <a:t>, repeaters, </a:t>
            </a:r>
            <a:r>
              <a:rPr lang="en-US" dirty="0" err="1"/>
              <a:t>r</a:t>
            </a:r>
            <a:r>
              <a:rPr lang="en-US" dirty="0" err="1" smtClean="0"/>
              <a:t>edrivers</a:t>
            </a:r>
            <a:endParaRPr lang="en-US" dirty="0"/>
          </a:p>
        </p:txBody>
      </p:sp>
      <p:pic>
        <p:nvPicPr>
          <p:cNvPr id="6" name="Picture 5" descr="Screen shot 2014-05-19 at 8.05.3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200" y="3670300"/>
            <a:ext cx="7505700" cy="2120900"/>
          </a:xfrm>
          <a:prstGeom prst="rect">
            <a:avLst/>
          </a:prstGeom>
        </p:spPr>
      </p:pic>
    </p:spTree>
    <p:extLst>
      <p:ext uri="{BB962C8B-B14F-4D97-AF65-F5344CB8AC3E}">
        <p14:creationId xmlns:p14="http://schemas.microsoft.com/office/powerpoint/2010/main" val="3906940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 of NFV platform</a:t>
            </a:r>
            <a:endParaRPr lang="en-US" dirty="0"/>
          </a:p>
        </p:txBody>
      </p:sp>
      <p:sp>
        <p:nvSpPr>
          <p:cNvPr id="5" name="Content Placeholder 4"/>
          <p:cNvSpPr>
            <a:spLocks noGrp="1"/>
          </p:cNvSpPr>
          <p:nvPr>
            <p:ph idx="1"/>
          </p:nvPr>
        </p:nvSpPr>
        <p:spPr>
          <a:xfrm>
            <a:off x="250825" y="1590675"/>
            <a:ext cx="8785225" cy="5256213"/>
          </a:xfrm>
        </p:spPr>
        <p:txBody>
          <a:bodyPr/>
          <a:lstStyle/>
          <a:p>
            <a:r>
              <a:rPr lang="en-US" dirty="0" smtClean="0"/>
              <a:t>Bare-metal hypervisor performance</a:t>
            </a:r>
          </a:p>
          <a:p>
            <a:pPr lvl="1"/>
            <a:r>
              <a:rPr lang="en-US" dirty="0" smtClean="0"/>
              <a:t>Especially I/O performance </a:t>
            </a:r>
            <a:r>
              <a:rPr lang="en-US" dirty="0" smtClean="0">
                <a:sym typeface="Wingdings"/>
              </a:rPr>
              <a:t> DID hypervisor</a:t>
            </a:r>
          </a:p>
          <a:p>
            <a:pPr lvl="1"/>
            <a:endParaRPr lang="en-US" dirty="0" smtClean="0">
              <a:sym typeface="Wingdings"/>
            </a:endParaRPr>
          </a:p>
          <a:p>
            <a:r>
              <a:rPr lang="en-US" dirty="0" smtClean="0">
                <a:sym typeface="Wingdings"/>
              </a:rPr>
              <a:t>Fast inter-VM or inter-network function channel</a:t>
            </a:r>
          </a:p>
          <a:p>
            <a:pPr lvl="1"/>
            <a:r>
              <a:rPr lang="en-US" dirty="0" smtClean="0">
                <a:sym typeface="Wingdings"/>
              </a:rPr>
              <a:t>PCIe fabric, global address space, HRDMA, device sharing</a:t>
            </a:r>
          </a:p>
          <a:p>
            <a:pPr lvl="1"/>
            <a:endParaRPr lang="en-US" dirty="0" smtClean="0">
              <a:sym typeface="Wingdings"/>
            </a:endParaRPr>
          </a:p>
          <a:p>
            <a:r>
              <a:rPr lang="en-US" dirty="0" smtClean="0">
                <a:sym typeface="Wingdings"/>
              </a:rPr>
              <a:t>Enforce </a:t>
            </a:r>
            <a:r>
              <a:rPr lang="en-US" dirty="0" err="1">
                <a:sym typeface="Wingdings"/>
              </a:rPr>
              <a:t>m</a:t>
            </a:r>
            <a:r>
              <a:rPr lang="en-US" dirty="0" err="1" smtClean="0">
                <a:sym typeface="Wingdings"/>
              </a:rPr>
              <a:t>iddlebox</a:t>
            </a:r>
            <a:r>
              <a:rPr lang="en-US" dirty="0" smtClean="0">
                <a:sym typeface="Wingdings"/>
              </a:rPr>
              <a:t> processing sequences</a:t>
            </a:r>
          </a:p>
          <a:p>
            <a:pPr lvl="1"/>
            <a:r>
              <a:rPr lang="en-US" dirty="0" smtClean="0">
                <a:sym typeface="Wingdings"/>
              </a:rPr>
              <a:t>Leverage the SDN controller and </a:t>
            </a:r>
            <a:r>
              <a:rPr lang="en-US" dirty="0" err="1" smtClean="0">
                <a:sym typeface="Wingdings"/>
              </a:rPr>
              <a:t>OpenFlow</a:t>
            </a:r>
            <a:r>
              <a:rPr lang="en-US" dirty="0" smtClean="0">
                <a:sym typeface="Wingdings"/>
              </a:rPr>
              <a:t> [SIMPLE-SIGCOMM’13]</a:t>
            </a:r>
          </a:p>
        </p:txBody>
      </p:sp>
    </p:spTree>
    <p:extLst>
      <p:ext uri="{BB962C8B-B14F-4D97-AF65-F5344CB8AC3E}">
        <p14:creationId xmlns:p14="http://schemas.microsoft.com/office/powerpoint/2010/main" val="2608818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Future Work:</a:t>
            </a:r>
            <a:br>
              <a:rPr lang="en-US" sz="4000" dirty="0" smtClean="0"/>
            </a:br>
            <a:r>
              <a:rPr lang="en-US" sz="4000" dirty="0" smtClean="0"/>
              <a:t>Software</a:t>
            </a:r>
            <a:r>
              <a:rPr lang="en-US" sz="4000" dirty="0"/>
              <a:t>-Defined NFV Platform</a:t>
            </a:r>
          </a:p>
        </p:txBody>
      </p:sp>
      <p:pic>
        <p:nvPicPr>
          <p:cNvPr id="6" name="Content Placeholder 5" descr="Screen shot 2014-04-28 at 12.47.16 AM.png"/>
          <p:cNvPicPr>
            <a:picLocks noGrp="1" noChangeAspect="1"/>
          </p:cNvPicPr>
          <p:nvPr>
            <p:ph idx="1"/>
          </p:nvPr>
        </p:nvPicPr>
        <p:blipFill>
          <a:blip r:embed="rId2" cstate="email">
            <a:extLst>
              <a:ext uri="{28A0092B-C50C-407E-A947-70E740481C1C}">
                <a14:useLocalDpi xmlns:a14="http://schemas.microsoft.com/office/drawing/2010/main"/>
              </a:ext>
            </a:extLst>
          </a:blip>
          <a:srcRect l="-9505" r="-9505"/>
          <a:stretch>
            <a:fillRect/>
          </a:stretch>
        </p:blipFill>
        <p:spPr>
          <a:xfrm>
            <a:off x="250825" y="1298575"/>
            <a:ext cx="8785225" cy="5256213"/>
          </a:xfrm>
        </p:spPr>
      </p:pic>
      <p:pic>
        <p:nvPicPr>
          <p:cNvPr id="7" name="Picture 6" descr="openfl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7925" y="3190133"/>
            <a:ext cx="1587500" cy="420221"/>
          </a:xfrm>
          <a:prstGeom prst="rect">
            <a:avLst/>
          </a:prstGeom>
        </p:spPr>
      </p:pic>
      <p:grpSp>
        <p:nvGrpSpPr>
          <p:cNvPr id="8" name="Group 7"/>
          <p:cNvGrpSpPr/>
          <p:nvPr/>
        </p:nvGrpSpPr>
        <p:grpSpPr>
          <a:xfrm>
            <a:off x="441763" y="1565275"/>
            <a:ext cx="965200" cy="800561"/>
            <a:chOff x="323850" y="2823141"/>
            <a:chExt cx="1473200" cy="1310992"/>
          </a:xfrm>
        </p:grpSpPr>
        <p:pic>
          <p:nvPicPr>
            <p:cNvPr id="9" name="Picture 8" descr="Screen shot 2014-04-22 at 2.29.5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150" y="3753133"/>
              <a:ext cx="1320800" cy="381000"/>
            </a:xfrm>
            <a:prstGeom prst="rect">
              <a:avLst/>
            </a:prstGeom>
          </p:spPr>
        </p:pic>
        <p:pic>
          <p:nvPicPr>
            <p:cNvPr id="10" name="Picture 9" descr="Screen shot 2014-04-22 at 2.29.5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850" y="2823141"/>
              <a:ext cx="1473200" cy="965200"/>
            </a:xfrm>
            <a:prstGeom prst="rect">
              <a:avLst/>
            </a:prstGeom>
          </p:spPr>
        </p:pic>
      </p:gr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649" y="5867400"/>
            <a:ext cx="917753" cy="776288"/>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1475" y="3635756"/>
            <a:ext cx="1409700" cy="366522"/>
          </a:xfrm>
          <a:prstGeom prst="rect">
            <a:avLst/>
          </a:prstGeom>
        </p:spPr>
      </p:pic>
    </p:spTree>
    <p:extLst>
      <p:ext uri="{BB962C8B-B14F-4D97-AF65-F5344CB8AC3E}">
        <p14:creationId xmlns:p14="http://schemas.microsoft.com/office/powerpoint/2010/main" val="3826050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4814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System-Level Related Work</a:t>
            </a:r>
            <a:endParaRPr lang="en-US" dirty="0"/>
          </a:p>
        </p:txBody>
      </p:sp>
      <p:sp>
        <p:nvSpPr>
          <p:cNvPr id="5" name="Content Placeholder 4"/>
          <p:cNvSpPr>
            <a:spLocks noGrp="1"/>
          </p:cNvSpPr>
          <p:nvPr>
            <p:ph idx="1"/>
          </p:nvPr>
        </p:nvSpPr>
        <p:spPr/>
        <p:txBody>
          <a:bodyPr/>
          <a:lstStyle/>
          <a:p>
            <a:r>
              <a:rPr lang="en-US" dirty="0" smtClean="0"/>
              <a:t>Proprietary hardware</a:t>
            </a:r>
          </a:p>
          <a:p>
            <a:pPr lvl="1"/>
            <a:r>
              <a:rPr lang="en-US" dirty="0" smtClean="0"/>
              <a:t>PLX </a:t>
            </a:r>
            <a:r>
              <a:rPr lang="en-US" dirty="0" err="1"/>
              <a:t>FabricExpress</a:t>
            </a:r>
            <a:r>
              <a:rPr lang="en-US" dirty="0"/>
              <a:t> (2013</a:t>
            </a:r>
            <a:r>
              <a:rPr lang="en-US" dirty="0" smtClean="0"/>
              <a:t>)</a:t>
            </a:r>
          </a:p>
          <a:p>
            <a:pPr lvl="1"/>
            <a:endParaRPr lang="en-US" dirty="0" smtClean="0"/>
          </a:p>
          <a:p>
            <a:pPr lvl="1"/>
            <a:endParaRPr lang="en-US" dirty="0" smtClean="0"/>
          </a:p>
          <a:p>
            <a:r>
              <a:rPr lang="en-US" dirty="0"/>
              <a:t>A3Cube </a:t>
            </a:r>
            <a:r>
              <a:rPr lang="en-US" dirty="0" err="1"/>
              <a:t>Ronniee</a:t>
            </a:r>
            <a:r>
              <a:rPr lang="en-US" dirty="0"/>
              <a:t> Express (March 2014</a:t>
            </a:r>
            <a:r>
              <a:rPr lang="en-US" dirty="0" smtClean="0"/>
              <a:t>)</a:t>
            </a:r>
          </a:p>
          <a:p>
            <a:endParaRPr lang="en-US" dirty="0"/>
          </a:p>
          <a:p>
            <a:endParaRPr lang="en-US" dirty="0"/>
          </a:p>
        </p:txBody>
      </p:sp>
      <p:pic>
        <p:nvPicPr>
          <p:cNvPr id="6" name="Picture 5" descr="Screen shot 2014-05-14 at 5.34.5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799" y="4572000"/>
            <a:ext cx="6810703" cy="1828800"/>
          </a:xfrm>
          <a:prstGeom prst="rect">
            <a:avLst/>
          </a:prstGeom>
        </p:spPr>
      </p:pic>
    </p:spTree>
    <p:extLst>
      <p:ext uri="{BB962C8B-B14F-4D97-AF65-F5344CB8AC3E}">
        <p14:creationId xmlns:p14="http://schemas.microsoft.com/office/powerpoint/2010/main" val="485176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SDN and NFV</a:t>
            </a:r>
            <a:endParaRPr lang="en-US" dirty="0"/>
          </a:p>
        </p:txBody>
      </p:sp>
      <p:sp>
        <p:nvSpPr>
          <p:cNvPr id="5" name="Content Placeholder 4"/>
          <p:cNvSpPr>
            <a:spLocks noGrp="1"/>
          </p:cNvSpPr>
          <p:nvPr>
            <p:ph idx="1"/>
          </p:nvPr>
        </p:nvSpPr>
        <p:spPr/>
        <p:txBody>
          <a:bodyPr/>
          <a:lstStyle/>
          <a:p>
            <a:r>
              <a:rPr lang="en-US" dirty="0" smtClean="0"/>
              <a:t>Software-Defined Network (SDN) </a:t>
            </a:r>
          </a:p>
          <a:p>
            <a:pPr lvl="1"/>
            <a:r>
              <a:rPr lang="en-US" dirty="0" smtClean="0"/>
              <a:t>Separate control and forwarding </a:t>
            </a:r>
          </a:p>
          <a:p>
            <a:pPr lvl="1"/>
            <a:r>
              <a:rPr lang="en-US" dirty="0" smtClean="0"/>
              <a:t>Centralized Controller</a:t>
            </a:r>
          </a:p>
          <a:p>
            <a:pPr lvl="1"/>
            <a:r>
              <a:rPr lang="en-US" dirty="0" smtClean="0"/>
              <a:t>Protocol to couple control and forwarding: </a:t>
            </a:r>
            <a:r>
              <a:rPr lang="en-US" dirty="0" err="1" smtClean="0"/>
              <a:t>OpenFlow</a:t>
            </a:r>
            <a:endParaRPr lang="en-US" dirty="0" smtClean="0"/>
          </a:p>
          <a:p>
            <a:pPr lvl="1"/>
            <a:r>
              <a:rPr lang="en-US" dirty="0" smtClean="0"/>
              <a:t>Self-contained switch</a:t>
            </a:r>
          </a:p>
          <a:p>
            <a:r>
              <a:rPr lang="en-US" dirty="0" smtClean="0"/>
              <a:t>Network Function Virtualization (NFV)	</a:t>
            </a:r>
          </a:p>
          <a:p>
            <a:pPr lvl="1"/>
            <a:r>
              <a:rPr lang="en-US" dirty="0" smtClean="0"/>
              <a:t>Leverage commodity servers and switches, </a:t>
            </a:r>
          </a:p>
          <a:p>
            <a:pPr lvl="1"/>
            <a:r>
              <a:rPr lang="en-US" dirty="0" smtClean="0"/>
              <a:t>no dedicated appliances -&gt; reduce CAPEX and OPEX</a:t>
            </a:r>
          </a:p>
          <a:p>
            <a:pPr lvl="1"/>
            <a:r>
              <a:rPr lang="en-US" dirty="0" smtClean="0"/>
              <a:t>Enable service innovation</a:t>
            </a:r>
          </a:p>
          <a:p>
            <a:r>
              <a:rPr lang="en-US" dirty="0"/>
              <a:t>Complimentary to each other</a:t>
            </a:r>
          </a:p>
          <a:p>
            <a:pPr lvl="1"/>
            <a:endParaRPr lang="en-US" dirty="0"/>
          </a:p>
        </p:txBody>
      </p:sp>
    </p:spTree>
    <p:extLst>
      <p:ext uri="{BB962C8B-B14F-4D97-AF65-F5344CB8AC3E}">
        <p14:creationId xmlns:p14="http://schemas.microsoft.com/office/powerpoint/2010/main" val="374150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20072" y="1628800"/>
            <a:ext cx="3240360" cy="4565104"/>
          </a:xfrm>
        </p:spPr>
        <p:txBody>
          <a:bodyPr>
            <a:normAutofit fontScale="85000" lnSpcReduction="20000"/>
          </a:bodyPr>
          <a:lstStyle/>
          <a:p>
            <a:pPr marL="0" indent="0">
              <a:buNone/>
            </a:pPr>
            <a:r>
              <a:rPr lang="en-US" altLang="zh-TW" dirty="0" smtClean="0"/>
              <a:t>Example:</a:t>
            </a:r>
          </a:p>
          <a:p>
            <a:r>
              <a:rPr lang="en-US" altLang="zh-TW" dirty="0" smtClean="0"/>
              <a:t>MH writes to 32GB</a:t>
            </a:r>
          </a:p>
          <a:p>
            <a:pPr lvl="1"/>
            <a:r>
              <a:rPr lang="en-US" altLang="zh-TW" dirty="0" smtClean="0"/>
              <a:t>CH1’s address 0, usually in DRAM.</a:t>
            </a:r>
          </a:p>
          <a:p>
            <a:r>
              <a:rPr lang="en-US" altLang="zh-TW" dirty="0" smtClean="0">
                <a:solidFill>
                  <a:srgbClr val="FF0000"/>
                </a:solidFill>
              </a:rPr>
              <a:t>MH writes to 64GB</a:t>
            </a:r>
          </a:p>
          <a:p>
            <a:pPr lvl="1"/>
            <a:r>
              <a:rPr lang="en-US" altLang="zh-TW" dirty="0" smtClean="0"/>
              <a:t>goes to CH2’s address 0</a:t>
            </a:r>
          </a:p>
          <a:p>
            <a:r>
              <a:rPr lang="en-US" altLang="zh-TW" dirty="0" smtClean="0"/>
              <a:t>CH1 writes to 96GB </a:t>
            </a:r>
          </a:p>
          <a:p>
            <a:pPr lvl="1"/>
            <a:r>
              <a:rPr lang="en-US" altLang="zh-TW" dirty="0" smtClean="0">
                <a:solidFill>
                  <a:srgbClr val="FF0000"/>
                </a:solidFill>
              </a:rPr>
              <a:t>MH writes to 64GB</a:t>
            </a:r>
          </a:p>
          <a:p>
            <a:pPr lvl="1"/>
            <a:r>
              <a:rPr lang="en-US" altLang="zh-TW" dirty="0" smtClean="0"/>
              <a:t>CH2’s address 0</a:t>
            </a:r>
          </a:p>
          <a:p>
            <a:endParaRPr lang="en-US" altLang="zh-TW" dirty="0" smtClean="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439" y="1052736"/>
            <a:ext cx="4869625" cy="522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6237312"/>
            <a:ext cx="5439936" cy="369332"/>
          </a:xfrm>
          <a:prstGeom prst="rect">
            <a:avLst/>
          </a:prstGeom>
          <a:noFill/>
        </p:spPr>
        <p:txBody>
          <a:bodyPr wrap="none" rtlCol="0">
            <a:spAutoFit/>
          </a:bodyPr>
          <a:lstStyle/>
          <a:p>
            <a:r>
              <a:rPr lang="en-US" dirty="0" smtClean="0"/>
              <a:t>Any memory address of any host in the rack is accessible </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1EA304B7-A07C-4D3E-BA23-81FA8EAA5951}" type="slidenum">
              <a:rPr lang="zh-TW" altLang="en-US" smtClean="0"/>
              <a:t>56</a:t>
            </a:fld>
            <a:endParaRPr lang="zh-TW" altLang="en-US"/>
          </a:p>
        </p:txBody>
      </p:sp>
      <p:sp>
        <p:nvSpPr>
          <p:cNvPr id="6" name="Title 5"/>
          <p:cNvSpPr>
            <a:spLocks noGrp="1"/>
          </p:cNvSpPr>
          <p:nvPr>
            <p:ph type="title"/>
          </p:nvPr>
        </p:nvSpPr>
        <p:spPr/>
        <p:txBody>
          <a:bodyPr/>
          <a:lstStyle/>
          <a:p>
            <a:r>
              <a:rPr lang="en-US" sz="4000" dirty="0" smtClean="0"/>
              <a:t>Construction of Global Address Space</a:t>
            </a:r>
            <a:endParaRPr lang="en-US" sz="4000" dirty="0"/>
          </a:p>
        </p:txBody>
      </p:sp>
    </p:spTree>
    <p:extLst>
      <p:ext uri="{BB962C8B-B14F-4D97-AF65-F5344CB8AC3E}">
        <p14:creationId xmlns:p14="http://schemas.microsoft.com/office/powerpoint/2010/main" val="174405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Challenges</a:t>
            </a:r>
            <a:endParaRPr lang="en-US" dirty="0"/>
          </a:p>
        </p:txBody>
      </p:sp>
      <p:sp>
        <p:nvSpPr>
          <p:cNvPr id="5" name="Content Placeholder 4"/>
          <p:cNvSpPr>
            <a:spLocks noGrp="1"/>
          </p:cNvSpPr>
          <p:nvPr>
            <p:ph idx="1"/>
          </p:nvPr>
        </p:nvSpPr>
        <p:spPr/>
        <p:txBody>
          <a:bodyPr/>
          <a:lstStyle/>
          <a:p>
            <a:pPr>
              <a:lnSpc>
                <a:spcPct val="140000"/>
              </a:lnSpc>
            </a:pPr>
            <a:r>
              <a:rPr lang="en-US" dirty="0" smtClean="0"/>
              <a:t>Single Host (Single-Root) Model</a:t>
            </a:r>
          </a:p>
          <a:p>
            <a:pPr lvl="1">
              <a:lnSpc>
                <a:spcPct val="140000"/>
              </a:lnSpc>
            </a:pPr>
            <a:r>
              <a:rPr lang="en-US" dirty="0"/>
              <a:t>N</a:t>
            </a:r>
            <a:r>
              <a:rPr lang="en-US" dirty="0" smtClean="0"/>
              <a:t>ot designed for interconnecting/sharing amount multiple hosts (Multi-Root)</a:t>
            </a:r>
          </a:p>
          <a:p>
            <a:pPr>
              <a:lnSpc>
                <a:spcPct val="140000"/>
              </a:lnSpc>
            </a:pPr>
            <a:r>
              <a:rPr lang="en-US" dirty="0" smtClean="0"/>
              <a:t>Share I/O devices securely and efficiently</a:t>
            </a:r>
          </a:p>
          <a:p>
            <a:pPr>
              <a:lnSpc>
                <a:spcPct val="140000"/>
              </a:lnSpc>
            </a:pPr>
            <a:r>
              <a:rPr lang="en-US" dirty="0" smtClean="0"/>
              <a:t>Support socket-based applications over </a:t>
            </a:r>
            <a:r>
              <a:rPr lang="en-US" dirty="0" err="1" smtClean="0"/>
              <a:t>PCIe</a:t>
            </a:r>
            <a:endParaRPr lang="en-US" dirty="0" smtClean="0"/>
          </a:p>
          <a:p>
            <a:pPr>
              <a:lnSpc>
                <a:spcPct val="140000"/>
              </a:lnSpc>
            </a:pPr>
            <a:r>
              <a:rPr lang="en-US" dirty="0" smtClean="0"/>
              <a:t>Direct I/O device access from guest </a:t>
            </a:r>
            <a:r>
              <a:rPr lang="en-US" dirty="0" err="1" smtClean="0"/>
              <a:t>OSes</a:t>
            </a:r>
            <a:endParaRPr lang="en-US" dirty="0"/>
          </a:p>
        </p:txBody>
      </p:sp>
      <p:pic>
        <p:nvPicPr>
          <p:cNvPr id="3" name="Picture 2" descr="Solve-DARPAs-23-Mathematical-Challenges-600x6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7390" y="114300"/>
            <a:ext cx="1541262" cy="1587500"/>
          </a:xfrm>
          <a:prstGeom prst="rect">
            <a:avLst/>
          </a:prstGeom>
        </p:spPr>
      </p:pic>
    </p:spTree>
    <p:extLst>
      <p:ext uri="{BB962C8B-B14F-4D97-AF65-F5344CB8AC3E}">
        <p14:creationId xmlns:p14="http://schemas.microsoft.com/office/powerpoint/2010/main" val="13845867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Observations</a:t>
            </a:r>
            <a:endParaRPr lang="en-US" dirty="0"/>
          </a:p>
        </p:txBody>
      </p:sp>
      <p:sp>
        <p:nvSpPr>
          <p:cNvPr id="5" name="Content Placeholder 4"/>
          <p:cNvSpPr>
            <a:spLocks noGrp="1"/>
          </p:cNvSpPr>
          <p:nvPr>
            <p:ph idx="1"/>
          </p:nvPr>
        </p:nvSpPr>
        <p:spPr/>
        <p:txBody>
          <a:bodyPr/>
          <a:lstStyle/>
          <a:p>
            <a:r>
              <a:rPr lang="en-US" dirty="0" err="1" smtClean="0"/>
              <a:t>PCIe</a:t>
            </a:r>
            <a:r>
              <a:rPr lang="en-US" dirty="0" smtClean="0"/>
              <a:t>: a packet-based network (TLP)</a:t>
            </a:r>
          </a:p>
          <a:p>
            <a:pPr lvl="1"/>
            <a:r>
              <a:rPr lang="en-US" dirty="0" smtClean="0"/>
              <a:t>But all about it is memory addresses</a:t>
            </a:r>
          </a:p>
          <a:p>
            <a:r>
              <a:rPr lang="en-US" dirty="0" smtClean="0"/>
              <a:t>Basic I/O Device Access Model </a:t>
            </a:r>
          </a:p>
          <a:p>
            <a:pPr lvl="1"/>
            <a:r>
              <a:rPr lang="en-US" dirty="0" smtClean="0"/>
              <a:t>Device Probing</a:t>
            </a:r>
          </a:p>
          <a:p>
            <a:pPr lvl="1"/>
            <a:r>
              <a:rPr lang="en-US" dirty="0" smtClean="0"/>
              <a:t>Device-Specific Configuration</a:t>
            </a:r>
          </a:p>
          <a:p>
            <a:pPr lvl="1"/>
            <a:r>
              <a:rPr lang="en-US" dirty="0" smtClean="0"/>
              <a:t>DMA (Direct Memory Access)</a:t>
            </a:r>
          </a:p>
          <a:p>
            <a:pPr lvl="1"/>
            <a:r>
              <a:rPr lang="en-US" dirty="0" smtClean="0"/>
              <a:t>Interrupt (MSI, MSI-X)</a:t>
            </a:r>
          </a:p>
          <a:p>
            <a:r>
              <a:rPr lang="en-US" dirty="0" smtClean="0"/>
              <a:t>Everything is through memory access!</a:t>
            </a:r>
          </a:p>
          <a:p>
            <a:pPr lvl="1"/>
            <a:r>
              <a:rPr lang="en-US" dirty="0" smtClean="0"/>
              <a:t>Thus, “Memory-Based” Rack Area Networking</a:t>
            </a:r>
          </a:p>
        </p:txBody>
      </p:sp>
    </p:spTree>
    <p:extLst>
      <p:ext uri="{BB962C8B-B14F-4D97-AF65-F5344CB8AC3E}">
        <p14:creationId xmlns:p14="http://schemas.microsoft.com/office/powerpoint/2010/main" val="35382304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Proposal: Marlin</a:t>
            </a:r>
            <a:endParaRPr lang="en-US" dirty="0"/>
          </a:p>
        </p:txBody>
      </p:sp>
      <p:sp>
        <p:nvSpPr>
          <p:cNvPr id="5" name="Content Placeholder 4"/>
          <p:cNvSpPr>
            <a:spLocks noGrp="1"/>
          </p:cNvSpPr>
          <p:nvPr>
            <p:ph idx="1"/>
          </p:nvPr>
        </p:nvSpPr>
        <p:spPr/>
        <p:txBody>
          <a:bodyPr/>
          <a:lstStyle/>
          <a:p>
            <a:r>
              <a:rPr lang="en-US" dirty="0" smtClean="0"/>
              <a:t>Unify rack area network using </a:t>
            </a:r>
            <a:r>
              <a:rPr lang="en-US" dirty="0" err="1" smtClean="0"/>
              <a:t>PCIe</a:t>
            </a:r>
            <a:endParaRPr lang="en-US" dirty="0" smtClean="0"/>
          </a:p>
          <a:p>
            <a:pPr lvl="1"/>
            <a:r>
              <a:rPr lang="en-US" dirty="0" smtClean="0"/>
              <a:t>Extend server’s </a:t>
            </a:r>
            <a:r>
              <a:rPr lang="en-US" dirty="0"/>
              <a:t>internal </a:t>
            </a:r>
            <a:r>
              <a:rPr lang="en-US" dirty="0" err="1"/>
              <a:t>PCIe</a:t>
            </a:r>
            <a:r>
              <a:rPr lang="en-US" dirty="0"/>
              <a:t> </a:t>
            </a:r>
            <a:r>
              <a:rPr lang="en-US" dirty="0" smtClean="0"/>
              <a:t>bus </a:t>
            </a:r>
            <a:r>
              <a:rPr lang="en-US" dirty="0"/>
              <a:t>to the </a:t>
            </a:r>
            <a:r>
              <a:rPr lang="en-US" dirty="0" smtClean="0"/>
              <a:t>TOR </a:t>
            </a:r>
            <a:r>
              <a:rPr lang="en-US" dirty="0" err="1"/>
              <a:t>PCIe</a:t>
            </a:r>
            <a:r>
              <a:rPr lang="en-US" dirty="0"/>
              <a:t> switch</a:t>
            </a:r>
          </a:p>
          <a:p>
            <a:pPr lvl="1"/>
            <a:r>
              <a:rPr lang="en-US" dirty="0" smtClean="0"/>
              <a:t>Provide efficient inter-host communication over </a:t>
            </a:r>
            <a:r>
              <a:rPr lang="en-US" dirty="0" err="1" smtClean="0"/>
              <a:t>PCIe</a:t>
            </a:r>
            <a:endParaRPr lang="en-US" dirty="0"/>
          </a:p>
          <a:p>
            <a:r>
              <a:rPr lang="en-US" dirty="0"/>
              <a:t>Enable clever ways of resource sharing</a:t>
            </a:r>
          </a:p>
          <a:p>
            <a:pPr lvl="1"/>
            <a:r>
              <a:rPr lang="en-US" dirty="0" smtClean="0"/>
              <a:t>Share </a:t>
            </a:r>
            <a:r>
              <a:rPr lang="en-US" dirty="0"/>
              <a:t>network, storage device, and memory</a:t>
            </a:r>
          </a:p>
          <a:p>
            <a:r>
              <a:rPr lang="en-US" dirty="0" smtClean="0"/>
              <a:t>Support for I/O Virtualization</a:t>
            </a:r>
          </a:p>
          <a:p>
            <a:pPr lvl="1"/>
            <a:r>
              <a:rPr lang="en-US" dirty="0"/>
              <a:t>R</a:t>
            </a:r>
            <a:r>
              <a:rPr lang="en-US" dirty="0" smtClean="0"/>
              <a:t>educe context switching overhead caused by interrupts</a:t>
            </a:r>
          </a:p>
          <a:p>
            <a:r>
              <a:rPr lang="en-US" dirty="0" smtClean="0"/>
              <a:t>Global </a:t>
            </a:r>
            <a:r>
              <a:rPr lang="en-US" dirty="0"/>
              <a:t>s</a:t>
            </a:r>
            <a:r>
              <a:rPr lang="en-US" dirty="0" smtClean="0"/>
              <a:t>hared </a:t>
            </a:r>
            <a:r>
              <a:rPr lang="en-US" dirty="0"/>
              <a:t>m</a:t>
            </a:r>
            <a:r>
              <a:rPr lang="en-US" dirty="0" smtClean="0"/>
              <a:t>emory network</a:t>
            </a:r>
            <a:endParaRPr lang="en-US" dirty="0"/>
          </a:p>
          <a:p>
            <a:pPr lvl="1"/>
            <a:r>
              <a:rPr lang="en-US" dirty="0"/>
              <a:t>N</a:t>
            </a:r>
            <a:r>
              <a:rPr lang="en-US" dirty="0" smtClean="0"/>
              <a:t>on-cache coherent, enable </a:t>
            </a:r>
            <a:r>
              <a:rPr lang="en-US" dirty="0"/>
              <a:t>global communication </a:t>
            </a:r>
            <a:r>
              <a:rPr lang="en-US" dirty="0" smtClean="0"/>
              <a:t>through direct </a:t>
            </a:r>
            <a:r>
              <a:rPr lang="en-US" dirty="0"/>
              <a:t>load/store </a:t>
            </a:r>
            <a:r>
              <a:rPr lang="en-US" dirty="0" smtClean="0"/>
              <a:t>operation</a:t>
            </a:r>
            <a:endParaRPr lang="en-US" dirty="0"/>
          </a:p>
        </p:txBody>
      </p:sp>
    </p:spTree>
    <p:extLst>
      <p:ext uri="{BB962C8B-B14F-4D97-AF65-F5344CB8AC3E}">
        <p14:creationId xmlns:p14="http://schemas.microsoft.com/office/powerpoint/2010/main" val="11008335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r>
              <a:rPr lang="en-US" dirty="0" err="1" smtClean="0"/>
              <a:t>PCIe</a:t>
            </a:r>
            <a:r>
              <a:rPr lang="en-US" dirty="0" smtClean="0"/>
              <a:t> Architecture, SR-IOV, MR-IOV, and</a:t>
            </a:r>
            <a:r>
              <a:rPr lang="en-US" dirty="0"/>
              <a:t> </a:t>
            </a:r>
            <a:r>
              <a:rPr lang="en-US" dirty="0" smtClean="0"/>
              <a:t>NTB (Non-Transparent Bridge)</a:t>
            </a:r>
            <a:endParaRPr lang="en-US" dirty="0"/>
          </a:p>
        </p:txBody>
      </p:sp>
    </p:spTree>
    <p:extLst>
      <p:ext uri="{BB962C8B-B14F-4D97-AF65-F5344CB8AC3E}">
        <p14:creationId xmlns:p14="http://schemas.microsoft.com/office/powerpoint/2010/main" val="982745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w2014">
  <a:themeElements>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ek">
      <a:majorFont>
        <a:latin typeface="Calibri"/>
        <a:ea typeface="華康粗黑體"/>
        <a:cs typeface=""/>
      </a:majorFont>
      <a:minorFont>
        <a:latin typeface="Calibri"/>
        <a:ea typeface="華康粗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9050"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ko-KR" altLang="en-US" sz="1800" b="0" i="1" u="none" strike="noStrike" cap="none" normalizeH="0" baseline="0" smtClean="0">
            <a:ln>
              <a:noFill/>
            </a:ln>
            <a:solidFill>
              <a:schemeClr val="tx1"/>
            </a:solidFill>
            <a:effectLst/>
            <a:latin typeface="Calibri" pitchFamily="34" charset="0"/>
            <a:ea typeface="華康粗黑體" pitchFamily="49" charset="-120"/>
          </a:defRPr>
        </a:defPPr>
      </a:lstStyle>
    </a:spDef>
    <a:lnDef>
      <a:spPr bwMode="auto">
        <a:xfrm>
          <a:off x="0" y="0"/>
          <a:ext cx="1" cy="1"/>
        </a:xfrm>
        <a:custGeom>
          <a:avLst/>
          <a:gdLst/>
          <a:ahLst/>
          <a:cxnLst/>
          <a:rect l="0" t="0" r="0" b="0"/>
          <a:pathLst/>
        </a:custGeom>
        <a:solidFill>
          <a:srgbClr val="CCFFCC"/>
        </a:solidFill>
        <a:ln w="19050"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ko-KR" altLang="en-US" sz="1800" b="0" i="1" u="none" strike="noStrike" cap="none" normalizeH="0" baseline="0" smtClean="0">
            <a:ln>
              <a:noFill/>
            </a:ln>
            <a:solidFill>
              <a:schemeClr val="tx1"/>
            </a:solidFill>
            <a:effectLst/>
            <a:latin typeface="Calibri" pitchFamily="34" charset="0"/>
            <a:ea typeface="華康粗黑體" pitchFamily="49" charset="-120"/>
          </a:defRPr>
        </a:defPPr>
      </a:lstStyle>
    </a:lnDef>
    <a:txDef>
      <a:spPr>
        <a:noFill/>
      </a:spPr>
      <a:bodyPr wrap="square" rtlCol="0">
        <a:spAutoFit/>
      </a:bodyPr>
      <a:lstStyle>
        <a:defPPr algn="l">
          <a:defRPr dirty="0" err="1" smtClean="0">
            <a:latin typeface="Corbel" pitchFamily="34" charset="0"/>
          </a:defRPr>
        </a:defPPr>
      </a:lstStyle>
    </a:txDef>
  </a:objectDefaults>
  <a:extraClrSchemeLst>
    <a:extraClrScheme>
      <a:clrScheme name="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k">
  <a:themeElements>
    <a:clrScheme name="1_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1_ek">
      <a:majorFont>
        <a:latin typeface="Calibri"/>
        <a:ea typeface="華康粗黑體"/>
        <a:cs typeface=""/>
      </a:majorFont>
      <a:minorFont>
        <a:latin typeface="Calibri"/>
        <a:ea typeface="華康粗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1_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1_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1_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1_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w2014">
  <a:themeElements>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ek">
      <a:majorFont>
        <a:latin typeface="Calibri"/>
        <a:ea typeface="華康粗黑體"/>
        <a:cs typeface=""/>
      </a:majorFont>
      <a:minorFont>
        <a:latin typeface="Calibri"/>
        <a:ea typeface="華康粗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9050"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ko-KR" altLang="en-US" sz="1800" b="0" i="1" u="none" strike="noStrike" cap="none" normalizeH="0" baseline="0" smtClean="0">
            <a:ln>
              <a:noFill/>
            </a:ln>
            <a:solidFill>
              <a:schemeClr val="tx1"/>
            </a:solidFill>
            <a:effectLst/>
            <a:latin typeface="Calibri" pitchFamily="34" charset="0"/>
            <a:ea typeface="華康粗黑體" pitchFamily="49" charset="-120"/>
          </a:defRPr>
        </a:defPPr>
      </a:lstStyle>
    </a:spDef>
    <a:lnDef>
      <a:spPr bwMode="auto">
        <a:xfrm>
          <a:off x="0" y="0"/>
          <a:ext cx="1" cy="1"/>
        </a:xfrm>
        <a:custGeom>
          <a:avLst/>
          <a:gdLst/>
          <a:ahLst/>
          <a:cxnLst/>
          <a:rect l="0" t="0" r="0" b="0"/>
          <a:pathLst/>
        </a:custGeom>
        <a:solidFill>
          <a:srgbClr val="CCFFCC"/>
        </a:solidFill>
        <a:ln w="19050"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ko-KR" altLang="en-US" sz="1800" b="0" i="1" u="none" strike="noStrike" cap="none" normalizeH="0" baseline="0" smtClean="0">
            <a:ln>
              <a:noFill/>
            </a:ln>
            <a:solidFill>
              <a:schemeClr val="tx1"/>
            </a:solidFill>
            <a:effectLst/>
            <a:latin typeface="Calibri" pitchFamily="34" charset="0"/>
            <a:ea typeface="華康粗黑體" pitchFamily="49" charset="-120"/>
          </a:defRPr>
        </a:defPPr>
      </a:lstStyle>
    </a:lnDef>
    <a:txDef>
      <a:spPr>
        <a:noFill/>
      </a:spPr>
      <a:bodyPr wrap="square" rtlCol="0">
        <a:spAutoFit/>
      </a:bodyPr>
      <a:lstStyle>
        <a:defPPr algn="l">
          <a:defRPr dirty="0" err="1" smtClean="0">
            <a:latin typeface="Corbel" pitchFamily="34" charset="0"/>
          </a:defRPr>
        </a:defPPr>
      </a:lstStyle>
    </a:txDef>
  </a:objectDefaults>
  <a:extraClrSchemeLst>
    <a:extraClrScheme>
      <a:clrScheme name="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sw2014.thmx</Template>
  <TotalTime>12458</TotalTime>
  <Words>4928</Words>
  <Application>Microsoft Macintosh PowerPoint</Application>
  <PresentationFormat>On-screen Show (4:3)</PresentationFormat>
  <Paragraphs>927</Paragraphs>
  <Slides>56</Slides>
  <Notes>15</Notes>
  <HiddenSlides>7</HiddenSlides>
  <MMClips>0</MMClips>
  <ScaleCrop>false</ScaleCrop>
  <HeadingPairs>
    <vt:vector size="4" baseType="variant">
      <vt:variant>
        <vt:lpstr>Theme</vt:lpstr>
      </vt:variant>
      <vt:variant>
        <vt:i4>5</vt:i4>
      </vt:variant>
      <vt:variant>
        <vt:lpstr>Slide Titles</vt:lpstr>
      </vt:variant>
      <vt:variant>
        <vt:i4>56</vt:i4>
      </vt:variant>
    </vt:vector>
  </HeadingPairs>
  <TitlesOfParts>
    <vt:vector size="61" baseType="lpstr">
      <vt:lpstr>sw2014</vt:lpstr>
      <vt:lpstr>1_ek</vt:lpstr>
      <vt:lpstr>Office Theme</vt:lpstr>
      <vt:lpstr>1_Office Theme</vt:lpstr>
      <vt:lpstr>1_sw2014</vt:lpstr>
      <vt:lpstr>PowerPoint Presentation</vt:lpstr>
      <vt:lpstr>Disaggregated Rack Architecture</vt:lpstr>
      <vt:lpstr>Requirements</vt:lpstr>
      <vt:lpstr>PowerPoint Presentation</vt:lpstr>
      <vt:lpstr>PCI Express</vt:lpstr>
      <vt:lpstr>Challenges</vt:lpstr>
      <vt:lpstr>Observations</vt:lpstr>
      <vt:lpstr>Proposal: Marlin</vt:lpstr>
      <vt:lpstr>Introduction</vt:lpstr>
      <vt:lpstr>PCIe Single Root Architecture</vt:lpstr>
      <vt:lpstr>Single Host I/O Virtualization</vt:lpstr>
      <vt:lpstr>Multi-Root Architecture</vt:lpstr>
      <vt:lpstr>Non-Transparent Bridge (NTB)</vt:lpstr>
      <vt:lpstr>NTB Address Translation</vt:lpstr>
      <vt:lpstr>I/O Device Sharing</vt:lpstr>
      <vt:lpstr>Global Physical Address Space</vt:lpstr>
      <vt:lpstr>PowerPoint Presentation</vt:lpstr>
      <vt:lpstr>Virtual NIC Configuration</vt:lpstr>
      <vt:lpstr>System Components</vt:lpstr>
      <vt:lpstr>Parallel and Scalable Storage Sharing</vt:lpstr>
      <vt:lpstr>Security Guarantees: 4 cases</vt:lpstr>
      <vt:lpstr>Security Guarantees</vt:lpstr>
      <vt:lpstr>Inter-Host Communication</vt:lpstr>
      <vt:lpstr>Marlin TOR switch</vt:lpstr>
      <vt:lpstr>Inter-Host Communication</vt:lpstr>
      <vt:lpstr>Cross Machine Memory Copying</vt:lpstr>
      <vt:lpstr>Inter-Host Inter-Processor INT</vt:lpstr>
      <vt:lpstr>Shared Memory Abstraction</vt:lpstr>
      <vt:lpstr>Control Plane Failover</vt:lpstr>
      <vt:lpstr>Multi-Path Configuration</vt:lpstr>
      <vt:lpstr>Direct Interrupt Delivery</vt:lpstr>
      <vt:lpstr>DID: Motivation</vt:lpstr>
      <vt:lpstr>Direct Interrupt Delivery</vt:lpstr>
      <vt:lpstr>Direct SRIOV Interrupt</vt:lpstr>
      <vt:lpstr>Virtual Device Interrupt</vt:lpstr>
      <vt:lpstr>Direct Timer Interrupt</vt:lpstr>
      <vt:lpstr>DID Summary</vt:lpstr>
      <vt:lpstr>Implementation &amp; Evaluation</vt:lpstr>
      <vt:lpstr>Prototype Implementation</vt:lpstr>
      <vt:lpstr>PowerPoint Presentation</vt:lpstr>
      <vt:lpstr>Software Architecture of CH</vt:lpstr>
      <vt:lpstr>I/O Sharing Performance</vt:lpstr>
      <vt:lpstr>Inter-Host Communication</vt:lpstr>
      <vt:lpstr>PowerPoint Presentation</vt:lpstr>
      <vt:lpstr>Memcached Benchmark</vt:lpstr>
      <vt:lpstr>Discussion</vt:lpstr>
      <vt:lpstr>Contribution</vt:lpstr>
      <vt:lpstr>Other Works/Publications</vt:lpstr>
      <vt:lpstr>Thank You </vt:lpstr>
      <vt:lpstr>PCIe Practical Issues</vt:lpstr>
      <vt:lpstr>Requirements of NFV platform</vt:lpstr>
      <vt:lpstr>Future Work: Software-Defined NFV Platform</vt:lpstr>
      <vt:lpstr>Backup Materials</vt:lpstr>
      <vt:lpstr>System-Level Related Work</vt:lpstr>
      <vt:lpstr>SDN and NFV</vt:lpstr>
      <vt:lpstr>Construction of Global Address Space</vt:lpstr>
    </vt:vector>
  </TitlesOfParts>
  <Company>Sinica Academia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Effective yet Impartial Altruism: A Fairness-aware Recommender System for Microfinance Services</dc:title>
  <dc:creator>Jing-Kai Lou</dc:creator>
  <cp:lastModifiedBy>cheng-chun tu</cp:lastModifiedBy>
  <cp:revision>888</cp:revision>
  <cp:lastPrinted>2014-03-14T10:29:53Z</cp:lastPrinted>
  <dcterms:created xsi:type="dcterms:W3CDTF">2014-03-06T08:53:38Z</dcterms:created>
  <dcterms:modified xsi:type="dcterms:W3CDTF">2014-05-22T15:20:08Z</dcterms:modified>
</cp:coreProperties>
</file>